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7"/>
  </p:notesMasterIdLst>
  <p:sldIdLst>
    <p:sldId id="284" r:id="rId4"/>
    <p:sldId id="286" r:id="rId5"/>
    <p:sldId id="285" r:id="rId6"/>
    <p:sldId id="261" r:id="rId7"/>
    <p:sldId id="257" r:id="rId8"/>
    <p:sldId id="262" r:id="rId9"/>
    <p:sldId id="293" r:id="rId10"/>
    <p:sldId id="287" r:id="rId11"/>
    <p:sldId id="288" r:id="rId12"/>
    <p:sldId id="290" r:id="rId13"/>
    <p:sldId id="291" r:id="rId14"/>
    <p:sldId id="292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19" autoAdjust="0"/>
    <p:restoredTop sz="94708" autoAdjust="0"/>
  </p:normalViewPr>
  <p:slideViewPr>
    <p:cSldViewPr>
      <p:cViewPr>
        <p:scale>
          <a:sx n="90" d="100"/>
          <a:sy n="90" d="100"/>
        </p:scale>
        <p:origin x="-13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0A069-7C70-44EC-BEB0-D3A78C67376C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EC130-B409-43AB-B548-4CCBBD72AF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31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4E01C4-C896-42B2-88E9-5AEAC837B5F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222648"/>
      </p:ext>
    </p:extLst>
  </p:cSld>
  <p:clrMapOvr>
    <a:masterClrMapping/>
  </p:clrMapOvr>
  <p:transition advClick="0" advTm="500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7FD92-9125-4245-AC26-70E670FDFD1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07483"/>
      </p:ext>
    </p:extLst>
  </p:cSld>
  <p:clrMapOvr>
    <a:masterClrMapping/>
  </p:clrMapOvr>
  <p:transition advClick="0" advTm="500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A8BC-3893-4BE4-882C-15F477FFD5A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49463"/>
      </p:ext>
    </p:extLst>
  </p:cSld>
  <p:clrMapOvr>
    <a:masterClrMapping/>
  </p:clrMapOvr>
  <p:transition advClick="0" advTm="5000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5F960-CCA7-4914-822C-10B6DA4A1D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09028"/>
      </p:ext>
    </p:extLst>
  </p:cSld>
  <p:clrMapOvr>
    <a:masterClrMapping/>
  </p:clrMapOvr>
  <p:transition advClick="0" advTm="5000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D02A4-24E4-4077-B6A6-C642789D1E3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654154"/>
      </p:ext>
    </p:extLst>
  </p:cSld>
  <p:clrMapOvr>
    <a:masterClrMapping/>
  </p:clrMapOvr>
  <p:transition advClick="0" advTm="5000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1648E-8B8F-4DAF-830A-29E3C1A8032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15070"/>
      </p:ext>
    </p:extLst>
  </p:cSld>
  <p:clrMapOvr>
    <a:masterClrMapping/>
  </p:clrMapOvr>
  <p:transition advClick="0" advTm="5000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50375-28BA-4127-A614-AF6789DFE96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337017"/>
      </p:ext>
    </p:extLst>
  </p:cSld>
  <p:clrMapOvr>
    <a:masterClrMapping/>
  </p:clrMapOvr>
  <p:transition advClick="0" advTm="5000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3B376-D1D9-4A7D-8233-5D160EA291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780181"/>
      </p:ext>
    </p:extLst>
  </p:cSld>
  <p:clrMapOvr>
    <a:masterClrMapping/>
  </p:clrMapOvr>
  <p:transition advClick="0" advTm="5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2CE6D-83F0-48D7-99F2-CB39E7C53AA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400662"/>
      </p:ext>
    </p:extLst>
  </p:cSld>
  <p:clrMapOvr>
    <a:masterClrMapping/>
  </p:clrMapOvr>
  <p:transition advClick="0" advTm="5000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2A490-459A-428E-86E8-4596C70C8F0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548555"/>
      </p:ext>
    </p:extLst>
  </p:cSld>
  <p:clrMapOvr>
    <a:masterClrMapping/>
  </p:clrMapOvr>
  <p:transition advClick="0" advTm="5000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F021B-471E-47DA-BB87-3084D642E25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792030"/>
      </p:ext>
    </p:extLst>
  </p:cSld>
  <p:clrMapOvr>
    <a:masterClrMapping/>
  </p:clrMapOvr>
  <p:transition advClick="0" advTm="5000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A0037A7-8B64-4F90-BCD6-5C8EEDFCD2B3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7354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1A698-3E8B-42E3-9E6F-B6EDA7032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7072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ADD5E-F14E-4035-A6F1-5347E0EFE7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1110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B780C-9868-4B28-98B8-61BD11724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1068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41B6EC-45B8-443B-811C-B7B86330B5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56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76E5F-D5DB-49E1-957B-ACE2AD7C4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7772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771E0-873E-4EC3-9031-3FA2EB9173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96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6BA72-B288-4340-923E-110E72294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9601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111A-1374-41AD-A521-09D5BCA55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6749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1E13A-88BA-41F1-8639-B86B88BDF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084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65F18-7C6E-4EBF-ACE5-58F342A1B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27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B9BBE15-BA7B-4556-8B6B-16C10B6D359A}" type="datetimeFigureOut">
              <a:rPr lang="ru-RU" smtClean="0"/>
              <a:pPr/>
              <a:t>11.11.2016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7485D6E-9676-4A2E-9D4F-BB7946EA448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A808E3-FC70-483D-BB7E-38A6DF10E318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332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332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332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2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2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2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2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2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2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3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3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333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3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3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333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333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333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334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4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335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5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335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335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5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5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5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6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6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6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36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336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183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 advTm="500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438086"/>
              </a:solidFill>
              <a:latin typeface="Garamond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438086"/>
              </a:solidFill>
              <a:latin typeface="Garamond" pitchFamily="18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519584-0687-4789-9B91-B9A695599B12}" type="slidenum">
              <a:rPr lang="ru-RU">
                <a:latin typeface="Garamond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2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fos.ru/matemat/image/9258/image004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114800" y="4724400"/>
            <a:ext cx="449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762000" y="685800"/>
            <a:ext cx="7086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200" b="1" i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02" name="Picture 6" descr="http://www.fos.ru/matemat/image/9258/image004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847975"/>
            <a:ext cx="3417887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Прямоугольник 7"/>
          <p:cNvSpPr>
            <a:spLocks noChangeArrowheads="1"/>
          </p:cNvSpPr>
          <p:nvPr/>
        </p:nvSpPr>
        <p:spPr bwMode="auto">
          <a:xfrm>
            <a:off x="4114800" y="3352800"/>
            <a:ext cx="441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2400"/>
            <a:ext cx="8568952" cy="68431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Научно – исследовательская работа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908720"/>
            <a:ext cx="7056784" cy="5328592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« Шаг в будущее»</a:t>
            </a:r>
          </a:p>
          <a:p>
            <a:pPr marL="0" indent="0" algn="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 </a:t>
            </a:r>
          </a:p>
          <a:p>
            <a:pPr marL="0" indent="0" algn="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«Элементарная </a:t>
            </a:r>
          </a:p>
          <a:p>
            <a:pPr marL="0" indent="0" algn="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теория  сравнения</a:t>
            </a:r>
          </a:p>
          <a:p>
            <a:pPr marL="0" indent="0" algn="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 и ее применение»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2873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691680" y="219625"/>
                <a:ext cx="6768752" cy="591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Равенство 0+1=(-1)</a:t>
                </a:r>
                <a:r>
                  <a:rPr lang="ru-RU" sz="2400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к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3) возможно , если </a:t>
                </a:r>
                <a:r>
                  <a:rPr lang="en-US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k</a:t>
                </a: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=2</a:t>
                </a:r>
                <a:r>
                  <a:rPr lang="en-US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k</a:t>
                </a:r>
                <a:r>
                  <a:rPr lang="ru-RU" sz="2400" b="1" baseline="-25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–чётное число .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Рассмотрим остатки при делении на 4 (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4).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 (mod4) 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или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</a:t>
                </a:r>
                <a14:m>
                  <m:oMath xmlns:m="http://schemas.openxmlformats.org/officeDocument/2006/math"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(-1) (mod 4),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:r>
                  <a:rPr lang="en-US" sz="2400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≡(−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r>
                  <a:rPr lang="en-US" sz="2400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(mod 4),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0 (mod 4) ,4</a:t>
                </a:r>
                <a:r>
                  <a:rPr lang="en-US" sz="2400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𝟎</m:t>
                    </m:r>
                    <m:r>
                      <a:rPr lang="en-US" sz="2400" b="1" i="0" baseline="3000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(mod 4),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(</m:t>
                    </m:r>
                  </m:oMath>
                </a14:m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 4) , 5</a:t>
                </a:r>
                <a:r>
                  <a:rPr lang="en-US" sz="2400" b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400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 (mod 4).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Равенство  (-1)</a:t>
                </a:r>
                <a:r>
                  <a:rPr lang="en-US" sz="2400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+0 = 1 (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4)  </a:t>
                </a: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возможно,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если 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 четное число , 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=2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baseline="-25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.</a:t>
                </a:r>
                <a:endParaRPr lang="ru-RU" sz="24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Переписываем </a:t>
                </a: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уравнение,  учитывая</a:t>
                </a:r>
                <a:endParaRPr lang="en-US" sz="2400" b="1" dirty="0" smtClean="0">
                  <a:effectLst/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=2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baseline="-25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, </a:t>
                </a:r>
                <a:r>
                  <a:rPr lang="en-US" sz="2400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k</a:t>
                </a: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=2</a:t>
                </a:r>
                <a:r>
                  <a:rPr lang="en-US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k</a:t>
                </a:r>
                <a:r>
                  <a:rPr lang="ru-RU" sz="2400" b="1" baseline="-25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sz="2400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endParaRPr lang="ru-RU" sz="24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19625"/>
                <a:ext cx="6768752" cy="5918543"/>
              </a:xfrm>
              <a:prstGeom prst="rect">
                <a:avLst/>
              </a:prstGeom>
              <a:blipFill rotWithShape="1">
                <a:blip r:embed="rId2"/>
                <a:stretch>
                  <a:fillRect l="-1441" t="-412" b="-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3203972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55576" y="712872"/>
                <a:ext cx="7128792" cy="46115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ru-RU" sz="24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:r>
                  <a:rPr lang="ru-RU" sz="2400" b="1" i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</a:t>
                </a:r>
                <a:r>
                  <a:rPr lang="en-US" sz="2400" b="1" i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 </a:t>
                </a:r>
                <a:r>
                  <a:rPr lang="ru-RU" sz="2400" b="1" i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+4</a:t>
                </a:r>
                <a:r>
                  <a:rPr lang="en-US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=5</a:t>
                </a:r>
                <a:r>
                  <a:rPr lang="ru-RU" sz="2400" b="1" i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2к1 </a:t>
                </a: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  или </a:t>
                </a:r>
                <a:r>
                  <a:rPr lang="en-US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 </a:t>
                </a: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9</a:t>
                </a:r>
                <a:r>
                  <a:rPr lang="en-US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ru-RU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+4</a:t>
                </a:r>
                <a:r>
                  <a:rPr lang="en-US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=25</a:t>
                </a:r>
                <a:r>
                  <a:rPr lang="en-US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k</a:t>
                </a:r>
                <a:r>
                  <a:rPr lang="ru-RU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endParaRPr lang="ru-RU" sz="2000" baseline="300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и, наконец,  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рассмотрим остатки при делении на </a:t>
                </a: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   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 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5) .</a:t>
                </a:r>
                <a:endParaRPr lang="ru-RU" sz="20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9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(-1) (mod 5).                             4</a:t>
                </a:r>
                <a14:m>
                  <m:oMath xmlns:m="http://schemas.openxmlformats.org/officeDocument/2006/math">
                    <m:r>
                      <a:rPr lang="en-US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≡−</m:t>
                    </m:r>
                    <m:r>
                      <a:rPr lang="en-US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</m:oMath>
                </a14:m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(mod 5)</a:t>
                </a:r>
                <a:endParaRPr lang="ru-RU" sz="20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9</a:t>
                </a:r>
                <a:r>
                  <a:rPr lang="en-US" sz="2400" b="1" i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m1</a:t>
                </a:r>
                <a:r>
                  <a:rPr lang="ru-RU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</a:t>
                </a:r>
                <a:r>
                  <a:rPr lang="en-US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≡ 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(-1)</a:t>
                </a:r>
                <a:r>
                  <a:rPr lang="en-US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m1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(mod 5)                   </a:t>
                </a:r>
                <a:r>
                  <a:rPr lang="en-US" sz="2400" b="1" i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4</a:t>
                </a:r>
                <a:r>
                  <a:rPr lang="en-US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a:rPr lang="en-US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(-1)</a:t>
                </a:r>
                <a:r>
                  <a:rPr lang="en-US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(mod 5)</a:t>
                </a:r>
                <a:endParaRPr lang="ru-RU" sz="20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                                                      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25</a:t>
                </a:r>
                <a14:m>
                  <m:oMath xmlns:m="http://schemas.openxmlformats.org/officeDocument/2006/math">
                    <m:r>
                      <a:rPr lang="ru-RU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0 (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5)</a:t>
                </a:r>
                <a:endParaRPr lang="ru-RU" sz="20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                                                      25</a:t>
                </a:r>
                <a:r>
                  <a:rPr lang="ru-RU" sz="2400" b="1" i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к 1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sz="2400" b="1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𝟎</m:t>
                    </m:r>
                    <m:r>
                      <a:rPr lang="ru-RU" sz="2400" b="1" i="1" baseline="3000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400" b="1" i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5)</a:t>
                </a:r>
                <a:endParaRPr lang="ru-RU" sz="20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712872"/>
                <a:ext cx="7128792" cy="4611519"/>
              </a:xfrm>
              <a:prstGeom prst="rect">
                <a:avLst/>
              </a:prstGeom>
              <a:blipFill rotWithShape="1">
                <a:blip r:embed="rId2"/>
                <a:stretch>
                  <a:fillRect l="-1369" r="-86" b="-7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9600494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76672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 этом ,  (-1)</a:t>
            </a:r>
            <a:r>
              <a:rPr lang="ru-RU" sz="2400" b="1" baseline="30000" dirty="0">
                <a:latin typeface="Times New Roman" pitchFamily="18" charset="0"/>
                <a:cs typeface="Times New Roman" pitchFamily="18" charset="0"/>
              </a:rPr>
              <a:t>m1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+(-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(mod 5)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значит,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и n –числа разной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частности.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Далее переписываем уравнение в виде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32m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+22n=52к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или 52к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- 22n=32m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. 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Разлагаем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множители.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(52k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22n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)(52к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2n)=32m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Правая часть  равенства делится на 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любом m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Если k1 и n одинаковой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четности,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то выражение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5к1-n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делится 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второе выражение  5к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-2n  не делится 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этом случае равенство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невозможно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5к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+2n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Рассмотрим два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случая: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-четно, n-нечетно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=2k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n=2n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+1.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Тогда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уравнение 5к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-2n=1 равносильно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52к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-22n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+2=1,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или 52к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=1+22n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+1.</a:t>
            </a:r>
          </a:p>
        </p:txBody>
      </p:sp>
    </p:spTree>
    <p:extLst>
      <p:ext uri="{BB962C8B-B14F-4D97-AF65-F5344CB8AC3E}">
        <p14:creationId xmlns:p14="http://schemas.microsoft.com/office/powerpoint/2010/main" val="2274184834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01"/>
          <p:cNvGrpSpPr/>
          <p:nvPr/>
        </p:nvGrpSpPr>
        <p:grpSpPr>
          <a:xfrm>
            <a:off x="2142443" y="692690"/>
            <a:ext cx="6429421" cy="1500198"/>
            <a:chOff x="1643042" y="285728"/>
            <a:chExt cx="7072363" cy="1500198"/>
          </a:xfrm>
        </p:grpSpPr>
        <p:sp>
          <p:nvSpPr>
            <p:cNvPr id="4" name="Горизонтальный свиток 3"/>
            <p:cNvSpPr/>
            <p:nvPr/>
          </p:nvSpPr>
          <p:spPr>
            <a:xfrm>
              <a:off x="1643042" y="285728"/>
              <a:ext cx="7072363" cy="1500198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986098" y="642918"/>
              <a:ext cx="20320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ru-RU" sz="4400" b="1" i="1" dirty="0">
                <a:solidFill>
                  <a:srgbClr val="9D311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5" descr="36_3_1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708920"/>
            <a:ext cx="2325687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395536" y="404664"/>
            <a:ext cx="151216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949337" y="1113009"/>
            <a:ext cx="4464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Andalus" pitchFamily="18" charset="-78"/>
              </a:rPr>
              <a:t>Спасибо за внимание!</a:t>
            </a:r>
            <a:endParaRPr lang="ru-RU" sz="4000" dirty="0">
              <a:solidFill>
                <a:schemeClr val="tx2"/>
              </a:solidFill>
              <a:latin typeface="Monotype Corsiva" pitchFamily="66" charset="0"/>
              <a:cs typeface="Andalus" pitchFamily="18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11398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Иоганн Карл Фридрих Гаусс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sz="half" idx="4294967295"/>
          </p:nvPr>
        </p:nvSpPr>
        <p:spPr>
          <a:xfrm>
            <a:off x="0" y="1214438"/>
            <a:ext cx="4211960" cy="5167312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«КОРОЛЬ МАТЕМАТИКОВ»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1777 - 1855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dirty="0" smtClean="0">
                <a:solidFill>
                  <a:prstClr val="black"/>
                </a:solidFill>
              </a:rPr>
              <a:t>Во </a:t>
            </a:r>
            <a:r>
              <a:rPr lang="ru-RU" sz="2400" dirty="0">
                <a:solidFill>
                  <a:prstClr val="black"/>
                </a:solidFill>
              </a:rPr>
              <a:t>всей истории математики нет никого, кто приблизился бы к Гауссу по ранней одаренности</a:t>
            </a:r>
            <a:endParaRPr lang="ru-RU" b="1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400" b="1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55" name="Picture 7" descr="gau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1214438"/>
            <a:ext cx="44259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423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87624" y="1340768"/>
            <a:ext cx="6912768" cy="4145632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b="1" dirty="0">
                <a:latin typeface="Calibri"/>
                <a:ea typeface="Calibri"/>
                <a:cs typeface="Times New Roman"/>
              </a:rPr>
              <a:t>Задача моей работы  заключается в изучении теории </a:t>
            </a:r>
            <a:r>
              <a:rPr lang="ru-RU" b="1" dirty="0" smtClean="0">
                <a:latin typeface="Calibri"/>
                <a:ea typeface="Calibri"/>
                <a:cs typeface="Times New Roman"/>
              </a:rPr>
              <a:t>сравнения, достаточной </a:t>
            </a:r>
            <a:r>
              <a:rPr lang="ru-RU" b="1" dirty="0">
                <a:latin typeface="Calibri"/>
                <a:ea typeface="Calibri"/>
                <a:cs typeface="Times New Roman"/>
              </a:rPr>
              <a:t>для применения ее  при решении некоторых задач.</a:t>
            </a:r>
            <a:endParaRPr lang="ru-RU" sz="2800" b="1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790823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1"/>
          <p:cNvGrpSpPr>
            <a:grpSpLocks/>
          </p:cNvGrpSpPr>
          <p:nvPr/>
        </p:nvGrpSpPr>
        <p:grpSpPr bwMode="auto">
          <a:xfrm>
            <a:off x="1979712" y="404665"/>
            <a:ext cx="6480720" cy="1368152"/>
            <a:chOff x="1643042" y="285728"/>
            <a:chExt cx="7072363" cy="1500198"/>
          </a:xfrm>
        </p:grpSpPr>
        <p:sp>
          <p:nvSpPr>
            <p:cNvPr id="4" name="Горизонтальный свиток 3"/>
            <p:cNvSpPr/>
            <p:nvPr/>
          </p:nvSpPr>
          <p:spPr>
            <a:xfrm>
              <a:off x="1643042" y="285728"/>
              <a:ext cx="7072363" cy="1500198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26629" name="TextBox 4"/>
            <p:cNvSpPr txBox="1">
              <a:spLocks noChangeArrowheads="1"/>
            </p:cNvSpPr>
            <p:nvPr/>
          </p:nvSpPr>
          <p:spPr bwMode="auto">
            <a:xfrm>
              <a:off x="3883520" y="571480"/>
              <a:ext cx="338910" cy="954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 b="1" i="1" dirty="0" smtClean="0">
                  <a:solidFill>
                    <a:srgbClr val="9D3113"/>
                  </a:solidFill>
                  <a:cs typeface="Times New Roman" pitchFamily="18" charset="0"/>
                </a:rPr>
                <a:t> </a:t>
              </a:r>
              <a:endParaRPr lang="ru-RU" sz="2800" b="1" i="1" dirty="0">
                <a:solidFill>
                  <a:srgbClr val="9D3113"/>
                </a:solidFill>
                <a:cs typeface="Times New Roman" pitchFamily="18" charset="0"/>
              </a:endParaRPr>
            </a:p>
            <a:p>
              <a:endParaRPr lang="ru-RU" sz="2800" b="1" i="1" dirty="0">
                <a:solidFill>
                  <a:srgbClr val="9D3113"/>
                </a:solidFill>
                <a:cs typeface="Times New Roman" pitchFamily="18" charset="0"/>
              </a:endParaRPr>
            </a:p>
          </p:txBody>
        </p:sp>
      </p:grpSp>
      <p:pic>
        <p:nvPicPr>
          <p:cNvPr id="26627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404813"/>
            <a:ext cx="151288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491880" y="692696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Andalus" pitchFamily="18" charset="-78"/>
              </a:rPr>
              <a:t> </a:t>
            </a:r>
            <a:endParaRPr lang="ru-RU" sz="44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63888" y="692696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ndalus" pitchFamily="18" charset="-78"/>
              </a:rPr>
              <a:t>З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ndalus" pitchFamily="18" charset="-78"/>
              </a:rPr>
              <a:t>адача №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ndalus" pitchFamily="18" charset="-78"/>
              </a:rPr>
              <a:t>1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11560" y="3212976"/>
            <a:ext cx="5760640" cy="324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chemeClr val="tx2"/>
              </a:solidFill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cs typeface="Arial" pitchFamily="34" charset="0"/>
            </a:endParaRP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9" name="Picture 15" descr="0d7bfbb42edcbbc148491e5164e3ef6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12160" y="4221088"/>
            <a:ext cx="2448272" cy="20162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10" name="Заголовок 9"/>
          <p:cNvSpPr>
            <a:spLocks noGrp="1"/>
          </p:cNvSpPr>
          <p:nvPr>
            <p:ph type="ctrTitle" idx="4294967295"/>
          </p:nvPr>
        </p:nvSpPr>
        <p:spPr>
          <a:xfrm>
            <a:off x="0" y="1820863"/>
            <a:ext cx="8170863" cy="3840162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  <a:tabLst>
                <a:tab pos="1924050" algn="l"/>
              </a:tabLst>
            </a:pPr>
            <a:r>
              <a:rPr lang="ru-RU" sz="3200" i="1" dirty="0" smtClean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200" i="1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Доказать </a:t>
            </a:r>
            <a:r>
              <a:rPr lang="ru-RU" sz="3200" b="1" i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, что 20</a:t>
            </a:r>
            <a:r>
              <a:rPr lang="ru-RU" sz="3200" b="1" i="1" baseline="30000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15</a:t>
            </a:r>
            <a:r>
              <a:rPr lang="ru-RU" sz="3200" b="1" i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-1  </a:t>
            </a:r>
            <a:r>
              <a:rPr lang="ru-RU" sz="3200" b="1" i="1" dirty="0" smtClean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делится </a:t>
            </a:r>
            <a:br>
              <a:rPr lang="ru-RU" sz="3200" b="1" i="1" dirty="0" smtClean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200" b="1" i="1" dirty="0" smtClean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на </a:t>
            </a:r>
            <a:r>
              <a:rPr lang="ru-RU" sz="3200" b="1" i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11*3</a:t>
            </a:r>
            <a:r>
              <a:rPr lang="en-US" sz="3200" b="1" i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1</a:t>
            </a:r>
            <a:r>
              <a:rPr lang="ru-RU" sz="3200" b="1" i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>*61 </a:t>
            </a:r>
            <a:r>
              <a:rPr lang="ru-RU" sz="3200" i="1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>.</a:t>
            </a:r>
            <a:r>
              <a:rPr lang="ru-RU" sz="3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tIns="46037" bIns="46037">
            <a:normAutofit fontScale="90000"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Arial" charset="0"/>
              </a:rPr>
            </a:br>
            <a:endParaRPr lang="ru-RU" sz="4000" i="1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611560" y="5517233"/>
            <a:ext cx="79208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kumimoji="0" lang="ru-RU" sz="1800" b="1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/>
                </a:solidFill>
              </a:rPr>
              <a:t>   </a:t>
            </a:r>
          </a:p>
          <a:p>
            <a:pPr algn="r">
              <a:defRPr/>
            </a:pPr>
            <a:r>
              <a:rPr kumimoji="0" lang="ru-RU" sz="1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kumimoji="0"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7076124" y="548680"/>
            <a:ext cx="169519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11560" y="188640"/>
                <a:ext cx="8352928" cy="5859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i="1" dirty="0" smtClean="0">
                    <a:latin typeface="Calibri"/>
                    <a:ea typeface="Times New Roman"/>
                    <a:cs typeface="Times New Roman"/>
                  </a:rPr>
                  <a:t> </a:t>
                </a:r>
                <a:r>
                  <a:rPr lang="ru-RU" b="1" i="1" dirty="0">
                    <a:solidFill>
                      <a:srgbClr val="C00000"/>
                    </a:solidFill>
                    <a:latin typeface="Calibri"/>
                    <a:ea typeface="Times New Roman"/>
                    <a:cs typeface="Times New Roman"/>
                  </a:rPr>
                  <a:t>Решение . </a:t>
                </a:r>
                <a:endParaRPr lang="ru-RU" dirty="0">
                  <a:solidFill>
                    <a:srgbClr val="C0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)  2</a:t>
                </a:r>
                <a:r>
                  <a:rPr lang="ru-RU" b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- 1(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 11 ),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10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-1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 11)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.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- 1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 11)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. 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Перемножим эти сравнения :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</m:oMath>
                </a14:m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11) .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Возводя в куб обе части сравнения , получим 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1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11) .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Это означает , что 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-1 делится на 11 .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)  Имеем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14:m>
                  <m:oMath xmlns:m="http://schemas.openxmlformats.org/officeDocument/2006/math">
                    <m:r>
                      <a:rPr lang="ru-RU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b="1" i="0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- 11 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(а)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𝟏𝟐𝟏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.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Но 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121≡ -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, тогда 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-3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 (б)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Умножая сравнения 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a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) и б)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33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или  20</a:t>
                </a:r>
                <a:r>
                  <a:rPr lang="ru-RU" b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.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2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 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, но 32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, </a:t>
                </a:r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1924050" algn="l"/>
                  </a:tabLst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Тогда 20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31) , 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20</a:t>
                </a:r>
                <a:r>
                  <a:rPr lang="ru-RU" b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:r>
                  <a:rPr lang="ru-RU" b="1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-1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𝟎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d>
                      <m:dPr>
                        <m:ctrlPr>
                          <a:rPr lang="ru-RU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en-US" b="1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𝐦𝐨𝐝</m:t>
                        </m:r>
                        <m:r>
                          <a:rPr lang="en-US" b="1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r>
                          <a:rPr lang="en-US" b="1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𝟑𝟏</m:t>
                        </m:r>
                      </m:e>
                    </m:d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.</m:t>
                    </m:r>
                  </m:oMath>
                </a14:m>
                <a:endParaRPr lang="ru-RU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88640"/>
                <a:ext cx="8352928" cy="5859553"/>
              </a:xfrm>
              <a:prstGeom prst="rect">
                <a:avLst/>
              </a:prstGeom>
              <a:blipFill rotWithShape="1">
                <a:blip r:embed="rId3"/>
                <a:stretch>
                  <a:fillRect l="-584" b="-7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11760" y="620688"/>
            <a:ext cx="5760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Andalus" pitchFamily="18" charset="-78"/>
              </a:rPr>
              <a:t> </a:t>
            </a:r>
            <a:endParaRPr lang="ru-RU" sz="4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95535" y="692696"/>
                <a:ext cx="8424938" cy="51706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Это означает , что 20</a:t>
                </a:r>
                <a:r>
                  <a:rPr lang="ru-RU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-15 делится на 31 .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3)  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:r>
                  <a:rPr lang="en-US" sz="2000" b="1" baseline="30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4</a:t>
                </a:r>
                <a:r>
                  <a:rPr lang="ru-RU" sz="2000" b="1" baseline="30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=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81</a:t>
                </a:r>
                <a14:m>
                  <m:oMath xmlns:m="http://schemas.openxmlformats.org/officeDocument/2006/math">
                    <m:r>
                      <a:rPr lang="en-US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 (mod 61) 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или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14:m>
                  <m:oMath xmlns:m="http://schemas.openxmlformats.org/officeDocument/2006/math">
                    <m:r>
                      <a:rPr lang="ru-RU" sz="2000" b="1" i="0" smtClean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en-US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𝟑</m:t>
                    </m:r>
                  </m:oMath>
                </a14:m>
                <a:r>
                  <a:rPr lang="en-US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4 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( mod 61) ,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en-US" sz="2000" b="1" baseline="30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2000" b="1" i="0" smtClean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:r>
                  <a:rPr lang="en-US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(mod 61 ) , 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но 3</a:t>
                </a:r>
                <a:r>
                  <a:rPr lang="ru-RU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2000" b="1" i="0" smtClean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- 1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61) , 3</a:t>
                </a:r>
                <a:r>
                  <a:rPr lang="ru-RU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14:m>
                  <m:oMath xmlns:m="http://schemas.openxmlformats.org/officeDocument/2006/math">
                    <m:r>
                      <a:rPr lang="ru-RU" sz="2000" b="1" i="0" smtClean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 (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61) .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Следовательно,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ru-RU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2000" b="1" i="0" smtClean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</m:oMath>
                </a14:m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(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61) .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Возведя в куб обе части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сравнения, получим </a:t>
                </a: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20</a:t>
                </a:r>
                <a:r>
                  <a:rPr lang="ru-RU" sz="2000" b="1" baseline="30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14:m>
                  <m:oMath xmlns:m="http://schemas.openxmlformats.org/officeDocument/2006/math">
                    <m:r>
                      <a:rPr lang="ru-RU" sz="2000" b="1" i="0" smtClean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ru-RU" sz="2000" b="1" i="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 (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61) , то есть 20</a:t>
                </a:r>
                <a:r>
                  <a:rPr lang="ru-RU" sz="2000" b="1" baseline="30000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-1 делится на 61 .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Таким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образом, 20</a:t>
                </a:r>
                <a:r>
                  <a:rPr lang="ru-RU" sz="2000" b="1" baseline="30000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15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-1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делится на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11,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31 и 61 , потому на их произведение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11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*31*61 , что и требовалось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доказать.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lvl="0">
                  <a:lnSpc>
                    <a:spcPct val="150000"/>
                  </a:lnSpc>
                  <a:tabLst>
                    <a:tab pos="1924050" algn="l"/>
                  </a:tabLst>
                </a:pP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С помощью теорем сравнения можно решать и много других разнообразных 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задач </a:t>
                </a:r>
                <a:r>
                  <a:rPr lang="ru-RU" sz="2000" b="1" dirty="0">
                    <a:solidFill>
                      <a:prstClr val="black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на делимость.</a:t>
                </a:r>
                <a:endParaRPr lang="ru-RU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692696"/>
                <a:ext cx="8424938" cy="5170646"/>
              </a:xfrm>
              <a:prstGeom prst="rect">
                <a:avLst/>
              </a:prstGeom>
              <a:blipFill rotWithShape="1">
                <a:blip r:embed="rId2"/>
                <a:stretch>
                  <a:fillRect l="-796" b="-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576064"/>
          </a:xfrm>
        </p:spPr>
        <p:txBody>
          <a:bodyPr>
            <a:normAutofit fontScale="90000"/>
          </a:bodyPr>
          <a:lstStyle/>
          <a:p>
            <a:r>
              <a:rPr lang="ru-RU" dirty="0"/>
              <a:t>Задача </a:t>
            </a:r>
            <a:r>
              <a:rPr lang="ru-RU" dirty="0" smtClean="0"/>
              <a:t>№2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908720"/>
                <a:ext cx="8183880" cy="4547992"/>
              </a:xfrm>
            </p:spPr>
            <p:txBody>
              <a:bodyPr>
                <a:noAutofit/>
              </a:bodyPr>
              <a:lstStyle/>
              <a:p>
                <a:pPr marL="0" indent="0" algn="ctr">
                  <a:lnSpc>
                    <a:spcPct val="115000"/>
                  </a:lnSpc>
                  <a:spcAft>
                    <a:spcPts val="0"/>
                  </a:spcAft>
                  <a:buNone/>
                </a:pPr>
                <a:r>
                  <a:rPr lang="ru-RU" sz="20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Доказать, что </a:t>
                </a:r>
                <a:r>
                  <a:rPr lang="ru-RU" sz="2000" b="1" i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при любом натуральном n  </a:t>
                </a:r>
                <a:r>
                  <a:rPr lang="ru-RU" sz="20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число</a:t>
                </a:r>
              </a:p>
              <a:p>
                <a:pPr marL="0" indent="0" algn="ctr">
                  <a:lnSpc>
                    <a:spcPct val="115000"/>
                  </a:lnSpc>
                  <a:spcAft>
                    <a:spcPts val="0"/>
                  </a:spcAft>
                  <a:buNone/>
                </a:pPr>
                <a:r>
                  <a:rPr lang="ru-RU" sz="20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sz="2400" b="1" i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37</a:t>
                </a:r>
                <a:r>
                  <a:rPr lang="ru-RU" sz="2400" b="1" i="1" baseline="30000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n+2</a:t>
                </a:r>
                <a:r>
                  <a:rPr lang="ru-RU" sz="2400" b="1" i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+16</a:t>
                </a:r>
                <a:r>
                  <a:rPr lang="ru-RU" sz="2400" b="1" i="1" baseline="30000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n+1</a:t>
                </a:r>
                <a:r>
                  <a:rPr lang="ru-RU" sz="2400" b="1" i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+ </a:t>
                </a:r>
                <a:r>
                  <a:rPr lang="ru-RU" sz="24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23</a:t>
                </a:r>
                <a:r>
                  <a:rPr lang="ru-RU" sz="2400" b="1" i="1" baseline="30000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:r>
                  <a:rPr lang="ru-RU" sz="20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  делится </a:t>
                </a:r>
                <a:r>
                  <a:rPr lang="ru-RU" sz="2000" b="1" i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на 7 .                                 </a:t>
                </a:r>
                <a:endParaRPr lang="ru-RU" sz="2000" b="1" i="1" dirty="0" smtClean="0"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 marL="0" indent="0" algn="ctr">
                  <a:lnSpc>
                    <a:spcPct val="115000"/>
                  </a:lnSpc>
                  <a:spcAft>
                    <a:spcPts val="0"/>
                  </a:spcAft>
                  <a:buNone/>
                </a:pPr>
                <a:r>
                  <a:rPr lang="ru-RU" sz="2000" b="1" i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sz="2000" b="1" i="1" dirty="0">
                    <a:solidFill>
                      <a:srgbClr val="C00000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Решение </a:t>
                </a:r>
                <a:endParaRPr lang="ru-RU" sz="2000" b="1" i="1" dirty="0" smtClean="0">
                  <a:solidFill>
                    <a:srgbClr val="C00000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 marL="0" indent="0" algn="ctr">
                  <a:lnSpc>
                    <a:spcPct val="115000"/>
                  </a:lnSpc>
                  <a:spcAft>
                    <a:spcPts val="0"/>
                  </a:spcAft>
                  <a:buNone/>
                </a:pPr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Поскольку 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37=7*5+2 , 16=7*2+2 , 23=7*3+2 , </a:t>
                </a:r>
                <a:endParaRPr lang="ru-RU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lnSpc>
                    <a:spcPct val="115000"/>
                  </a:lnSpc>
                  <a:spcAft>
                    <a:spcPts val="0"/>
                  </a:spcAft>
                  <a:buNone/>
                </a:pPr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то 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37</a:t>
                </a:r>
                <a14:m>
                  <m:oMath xmlns:m="http://schemas.openxmlformats.org/officeDocument/2006/math">
                    <m:r>
                      <a:rPr lang="ru-RU" sz="2000" b="1" i="1"/>
                      <m:t>≡</m:t>
                    </m:r>
                  </m:oMath>
                </a14:m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2 (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 7) , 16</a:t>
                </a:r>
                <a14:m>
                  <m:oMath xmlns:m="http://schemas.openxmlformats.org/officeDocument/2006/math">
                    <m:r>
                      <a:rPr lang="ru-RU" sz="2000" b="1" i="1"/>
                      <m:t>≡</m:t>
                    </m:r>
                  </m:oMath>
                </a14:m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2 (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 7) </a:t>
                </a:r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, 23</a:t>
                </a:r>
                <a14:m>
                  <m:oMath xmlns:m="http://schemas.openxmlformats.org/officeDocument/2006/math">
                    <m:r>
                      <a:rPr lang="ru-RU" sz="2000" b="1" i="1"/>
                      <m:t>≡</m:t>
                    </m:r>
                  </m:oMath>
                </a14:m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2 (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 7).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Возводим обе части этих сравнений в степени (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+2) ,(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+1) ,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..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37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n+2</a:t>
                </a:r>
                <a14:m>
                  <m:oMath xmlns:m="http://schemas.openxmlformats.org/officeDocument/2006/math">
                    <m:r>
                      <a:rPr lang="en-US" sz="2000" b="1" i="1"/>
                      <m:t>≡</m:t>
                    </m:r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n+2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 (mod 7),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16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n+1</a:t>
                </a:r>
                <a14:m>
                  <m:oMath xmlns:m="http://schemas.openxmlformats.org/officeDocument/2006/math">
                    <m:r>
                      <a:rPr lang="en-US" sz="2000" b="1" i="1"/>
                      <m:t>≡</m:t>
                    </m:r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 n+1 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(mod 7),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23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a:rPr lang="ru-RU" sz="2000" b="1" i="1"/>
                      <m:t>≡</m:t>
                    </m:r>
                  </m:oMath>
                </a14:m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baseline="300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 7),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Складывая эти сравнения , получим 37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baseline="30000" dirty="0">
                    <a:latin typeface="Times New Roman" pitchFamily="18" charset="0"/>
                    <a:cs typeface="Times New Roman" pitchFamily="18" charset="0"/>
                  </a:rPr>
                  <a:t>+2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+16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baseline="30000" dirty="0">
                    <a:latin typeface="Times New Roman" pitchFamily="18" charset="0"/>
                    <a:cs typeface="Times New Roman" pitchFamily="18" charset="0"/>
                  </a:rPr>
                  <a:t>+1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+23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=7*2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mod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 7) ,  что  означает 37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baseline="30000" dirty="0">
                    <a:latin typeface="Times New Roman" pitchFamily="18" charset="0"/>
                    <a:cs typeface="Times New Roman" pitchFamily="18" charset="0"/>
                  </a:rPr>
                  <a:t>+2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+16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000" b="1" baseline="30000" dirty="0">
                    <a:latin typeface="Times New Roman" pitchFamily="18" charset="0"/>
                    <a:cs typeface="Times New Roman" pitchFamily="18" charset="0"/>
                  </a:rPr>
                  <a:t>+1 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+23</a:t>
                </a:r>
                <a:r>
                  <a:rPr lang="en-US" sz="2000" b="1" baseline="30000" dirty="0"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ru-RU" sz="2000" b="1" dirty="0">
                    <a:latin typeface="Times New Roman" pitchFamily="18" charset="0"/>
                    <a:cs typeface="Times New Roman" pitchFamily="18" charset="0"/>
                  </a:rPr>
                  <a:t>делится на 7 , что и требовалось доказать .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lnSpc>
                    <a:spcPct val="115000"/>
                  </a:lnSpc>
                  <a:spcAft>
                    <a:spcPts val="0"/>
                  </a:spcAft>
                  <a:buNone/>
                </a:pP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908720"/>
                <a:ext cx="8183880" cy="4547992"/>
              </a:xfrm>
              <a:blipFill rotWithShape="1">
                <a:blip r:embed="rId2"/>
                <a:stretch>
                  <a:fillRect r="-35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933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</a:t>
            </a:r>
            <a:r>
              <a:rPr lang="ru-RU" dirty="0" smtClean="0"/>
              <a:t>№6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Решите </a:t>
            </a:r>
            <a:r>
              <a:rPr lang="ru-RU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в натуральных числах уравнение 3</a:t>
            </a:r>
            <a:r>
              <a:rPr lang="en-US" b="1" i="1" baseline="30000" dirty="0">
                <a:latin typeface="Times New Roman" pitchFamily="18" charset="0"/>
                <a:ea typeface="Times New Roman"/>
                <a:cs typeface="Times New Roman" pitchFamily="18" charset="0"/>
              </a:rPr>
              <a:t>m</a:t>
            </a:r>
            <a:r>
              <a:rPr lang="ru-RU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+4</a:t>
            </a:r>
            <a:r>
              <a:rPr lang="en-US" b="1" i="1" baseline="30000" dirty="0">
                <a:latin typeface="Times New Roman" pitchFamily="18" charset="0"/>
                <a:ea typeface="Times New Roman"/>
                <a:cs typeface="Times New Roman" pitchFamily="18" charset="0"/>
              </a:rPr>
              <a:t>n</a:t>
            </a:r>
            <a:r>
              <a:rPr lang="ru-RU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=5</a:t>
            </a:r>
            <a:r>
              <a:rPr lang="ru-RU" b="1" i="1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 </a:t>
            </a:r>
            <a:r>
              <a:rPr lang="ru-RU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ru-RU" b="1" i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демовариант</a:t>
            </a:r>
            <a:r>
              <a:rPr lang="ru-RU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en-US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ЕГЭ</a:t>
            </a:r>
            <a:r>
              <a:rPr lang="ru-RU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)..                                                       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Решение 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Рассмотрим сначала остатки от деления на 3 обеих частей уравнения .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083312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1907704" y="980728"/>
                <a:ext cx="6768752" cy="4824536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b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0(mod3)   3</a:t>
                </a:r>
                <a:r>
                  <a:rPr lang="en-US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14:m>
                  <m:oMath xmlns:m="http://schemas.openxmlformats.org/officeDocument/2006/math"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0(mod3),</a:t>
                </a:r>
                <a:endParaRPr lang="ru-RU" sz="28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marL="0" indent="0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1(mod3),  4</a:t>
                </a:r>
                <a:r>
                  <a:rPr lang="en-US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</m:oMath>
                </a14:m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mod3),</a:t>
                </a:r>
                <a:endParaRPr lang="ru-RU" sz="28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marL="0" indent="0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При этом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</a:t>
                </a:r>
                <a:r>
                  <a:rPr lang="en-US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+4</a:t>
                </a:r>
                <a:r>
                  <a:rPr lang="en-US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n</a:t>
                </a:r>
                <a:r>
                  <a:rPr lang="ru-RU" b="1" baseline="30000" dirty="0" smtClean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en-US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𝟏</m:t>
                    </m:r>
                  </m:oMath>
                </a14:m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(mod 3),</a:t>
                </a:r>
                <a:endParaRPr lang="ru-RU" sz="28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marL="0" indent="0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𝟐</m:t>
                    </m:r>
                    <m:d>
                      <m:dPr>
                        <m:ctrlPr>
                          <a:rPr lang="ru-RU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en-US" b="1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𝐦𝐨𝐝</m:t>
                        </m:r>
                        <m:r>
                          <a:rPr lang="ru-RU" b="1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</m:e>
                    </m:d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или 5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(-1) 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3) ,</a:t>
                </a:r>
                <a:endParaRPr lang="ru-RU" sz="28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pPr marL="0" indent="0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Тогда 5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к</a:t>
                </a:r>
                <a14:m>
                  <m:oMath xmlns:m="http://schemas.openxmlformats.org/officeDocument/2006/math">
                    <m:r>
                      <a:rPr lang="ru-RU" b="1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≡</m:t>
                    </m:r>
                  </m:oMath>
                </a14:m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(-1)</a:t>
                </a:r>
                <a:r>
                  <a:rPr lang="ru-RU" b="1" baseline="30000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к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(</a:t>
                </a:r>
                <a:r>
                  <a:rPr lang="en-US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mod</a:t>
                </a:r>
                <a:r>
                  <a:rPr lang="ru-RU" b="1" dirty="0"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3)</a:t>
                </a:r>
                <a:endParaRPr lang="ru-RU" sz="28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1907704" y="980728"/>
                <a:ext cx="6768752" cy="4824536"/>
              </a:xfrm>
              <a:blipFill rotWithShape="1">
                <a:blip r:embed="rId2"/>
                <a:stretch>
                  <a:fillRect l="-2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651065"/>
      </p:ext>
    </p:extLst>
  </p:cSld>
  <p:clrMapOvr>
    <a:masterClrMapping/>
  </p:clrMapOvr>
  <p:transition advClick="0" advTm="5000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1328</TotalTime>
  <Words>899</Words>
  <Application>Microsoft Office PowerPoint</Application>
  <PresentationFormat>Экран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Аспект</vt:lpstr>
      <vt:lpstr>Пастель</vt:lpstr>
      <vt:lpstr>Городская</vt:lpstr>
      <vt:lpstr>Научно – исследовательская работа</vt:lpstr>
      <vt:lpstr>Иоганн Карл Фридрих Гаусс</vt:lpstr>
      <vt:lpstr>Презентация PowerPoint</vt:lpstr>
      <vt:lpstr>    Доказать , что 2015-1  делится  на 11*31*61 . </vt:lpstr>
      <vt:lpstr>    </vt:lpstr>
      <vt:lpstr>Презентация PowerPoint</vt:lpstr>
      <vt:lpstr>Задача №2</vt:lpstr>
      <vt:lpstr>Задача №6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«Простейшие вероятностные задачи.                                                           Элементарные и сложные события. Вероятность противоположного события »</dc:title>
  <dc:creator>Дарья</dc:creator>
  <cp:lastModifiedBy>1</cp:lastModifiedBy>
  <cp:revision>133</cp:revision>
  <dcterms:created xsi:type="dcterms:W3CDTF">2014-02-06T20:06:26Z</dcterms:created>
  <dcterms:modified xsi:type="dcterms:W3CDTF">2016-11-11T09:28:18Z</dcterms:modified>
</cp:coreProperties>
</file>