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A2DB73-A7A6-41AD-8A4A-A1055990E3C8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CE240D-B328-4D24-82EB-BE7B2FCA0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9036496" cy="2355015"/>
          </a:xfrm>
          <a:ln>
            <a:noFill/>
          </a:ln>
        </p:spPr>
        <p:txBody>
          <a:bodyPr/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Персональные данные и их защита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5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2435045"/>
            <a:ext cx="6912768" cy="42343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Требования к обеспечению безопасности персональных данных установлены Постановлением Правительства № 781 от 17.11.2007 г. «Об утверждении Положения об обеспечении безопасности персональных данных при их обработке в информационной системе персональных данных». Положение определяет требования по обеспечению безопасности персональных данных при их обработке в информационных системах в соответствии с их классом.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63" y="260648"/>
            <a:ext cx="9144000" cy="1054250"/>
          </a:xfrm>
        </p:spPr>
        <p:txBody>
          <a:bodyPr/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информационным системам персональных данных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data-sec.ru/img/5h6rkd94v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000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aboy.ru/wp-content/uploads/2013/01/pers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0002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67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/>
          <a:lstStyle/>
          <a:p>
            <a:endParaRPr lang="ru-RU" dirty="0"/>
          </a:p>
          <a:p>
            <a:pPr lvl="0"/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Роскомнадзор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– основной надзорный орган в области персональных данных;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ФСБ – основной надзорный орган в части использования средств шифрования;</a:t>
            </a:r>
          </a:p>
          <a:p>
            <a:pPr marL="0" indent="0"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ФСТЭК – надзорный орган в части использования технических средств защиты информации.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54250"/>
          </a:xfrm>
        </p:spPr>
        <p:txBody>
          <a:bodyPr/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выполнением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возложен 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следующие органы: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170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267" y="3573016"/>
            <a:ext cx="8928992" cy="31292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В любой компании, вне зависимости от её организационно-правовой формы, есть информация о сотрудниках, работающих в организации, а иногда и её контрагентах. Таким образом такая компания является оператором персональных данных, действия ФЗ-152 распространяются и на неё.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кого распространяется Закон?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virusov-net.com/wp-content/uploads/2012/01/2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1656184" cy="23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itsec.ru/archive/p5/images/ib-1-2011-22-23-f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7179"/>
            <a:ext cx="2808312" cy="192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432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7"/>
            <a:ext cx="8856983" cy="4608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/>
              <a:t>За нарушения законодательных актов </a:t>
            </a:r>
            <a:r>
              <a:rPr lang="ru-RU" sz="2600" b="1" dirty="0" smtClean="0"/>
              <a:t>РФ, </a:t>
            </a:r>
            <a:r>
              <a:rPr lang="ru-RU" sz="2600" b="1" dirty="0"/>
              <a:t>регулирующих правоотношения в сфере </a:t>
            </a:r>
            <a:r>
              <a:rPr lang="ru-RU" sz="2600" b="1" dirty="0" smtClean="0"/>
              <a:t>ПД предусмотрены </a:t>
            </a:r>
            <a:r>
              <a:rPr lang="ru-RU" sz="2600" b="1" dirty="0"/>
              <a:t>следующие санкции:</a:t>
            </a:r>
            <a:br>
              <a:rPr lang="ru-RU" sz="2600" b="1" dirty="0"/>
            </a:br>
            <a:endParaRPr lang="ru-RU" sz="2600" b="1" dirty="0"/>
          </a:p>
          <a:p>
            <a:pPr marL="0" indent="0" algn="ctr">
              <a:buNone/>
            </a:pPr>
            <a:r>
              <a:rPr lang="ru-RU" sz="2600" b="1" dirty="0"/>
              <a:t>1. Привлечение к административной и гражданской ответственности</a:t>
            </a:r>
            <a:br>
              <a:rPr lang="ru-RU" sz="2600" b="1" dirty="0"/>
            </a:br>
            <a:r>
              <a:rPr lang="ru-RU" sz="2600" b="1" dirty="0"/>
              <a:t>2. Направление в органы прокуратуры материалов о возбуждении уголовных дел</a:t>
            </a:r>
            <a:br>
              <a:rPr lang="ru-RU" sz="2600" b="1" dirty="0"/>
            </a:br>
            <a:r>
              <a:rPr lang="ru-RU" sz="2600" b="1" dirty="0"/>
              <a:t>3. Прекращение обработки персональных данных</a:t>
            </a:r>
            <a:br>
              <a:rPr lang="ru-RU" sz="2600" b="1" dirty="0"/>
            </a:br>
            <a:r>
              <a:rPr lang="ru-RU" sz="2600" b="1" dirty="0"/>
              <a:t>4. Приостановление деятельности оператора в случае осуществления ее без лицензии</a:t>
            </a:r>
            <a:br>
              <a:rPr lang="ru-RU" sz="2600" b="1" dirty="0"/>
            </a:br>
            <a:r>
              <a:rPr lang="ru-RU" sz="2600" b="1" dirty="0"/>
              <a:t>5. Конфискация </a:t>
            </a:r>
            <a:r>
              <a:rPr lang="ru-RU" sz="2600" b="1" dirty="0" err="1" smtClean="0"/>
              <a:t>неcертифицированных</a:t>
            </a:r>
            <a:r>
              <a:rPr lang="ru-RU" sz="2600" b="1" dirty="0" smtClean="0"/>
              <a:t> </a:t>
            </a:r>
            <a:r>
              <a:rPr lang="ru-RU" sz="2600" b="1" dirty="0"/>
              <a:t>средств обеспечения безопасности и шифровальных средств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900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875068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36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76871"/>
            <a:ext cx="6480720" cy="44644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FFFF00"/>
                </a:solidFill>
              </a:rPr>
              <a:t>   Персональные </a:t>
            </a:r>
            <a:r>
              <a:rPr lang="ru-RU" sz="4000" b="1" i="1" dirty="0">
                <a:solidFill>
                  <a:srgbClr val="FFFF00"/>
                </a:solidFill>
              </a:rPr>
              <a:t>данные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 - любая информация, относящаяся к определенному или определяемому на основании такой информации физическому лицу (субъекту персональных данных), в том числе его фамилия, имя, отчество, год, месяц, дата и место рождения, адрес, семейное, социальное, имущественное положение, образование, профессия, доходы, другая информация.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824405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персональные данные?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pressaudit.ru/wp-content/uploads/2012/11/Roskomnadz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66822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sarev.biz/wp-content/uploads/2009/08/zayavl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718" y="3429000"/>
            <a:ext cx="194232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28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7784" y="2708920"/>
            <a:ext cx="6516216" cy="4149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Правоотношения в сфере персональных данных регулируются федеральным законодательством РФ (Федеральный Закон от 27.07.2006 г. № 152-ФЗ «О персональных данных»), Трудовым кодексом РФ (глава 14), а так же Гражданским кодексом РФ</a:t>
            </a:r>
            <a:r>
              <a:rPr lang="ru-RU" sz="2800" b="1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273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регулирование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anti-malware.ru/files/am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07" y="3356992"/>
            <a:ext cx="19686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t-inform.ru/upload/iblock/df5/yhfa%20d%20fpfjg%20www.d-kvadrat.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77" y="1196752"/>
            <a:ext cx="1296144" cy="17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liveinternet.ru/images/attach/c/0/45/337/45337235_1887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59"/>
            <a:ext cx="1368152" cy="18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346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132857"/>
            <a:ext cx="8964488" cy="399330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 Защита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персональных данных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– это комплекс мероприятий, позволяющий выполнить требования законодательства РФ, касающиеся обработки, хранению и передачи персональных данных граждан.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персональных данных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mcontent.life.ru/media/2/news/2011/06/493197/.44713d4fa0fb74215d8b007c67053c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3995218" cy="23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igit.ru/images/39602/28/396022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5682"/>
            <a:ext cx="2898839" cy="19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3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16" y="3140968"/>
            <a:ext cx="9143999" cy="35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Организационные меры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по защите персональных данных включают в себя:</a:t>
            </a:r>
          </a:p>
          <a:p>
            <a:pPr lvl="0"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Разработку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организационно-распорядительных документов, которые регламентируют весь процесс получения, обработки, хранения, передачи и защиты персональных данных;</a:t>
            </a:r>
          </a:p>
          <a:p>
            <a:pPr lvl="0" algn="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Определение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перечня мероприятий по защите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ПД.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4250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мероприятий по обеспечению защиты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dentalworld.ru/images/Pers_danni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8293"/>
            <a:ext cx="2052938" cy="13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osp.ru/data/682/018/1241/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14254"/>
            <a:ext cx="13716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897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48347"/>
            <a:ext cx="7272808" cy="449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Технические меры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по защите персональных данных предполагают использование программно - аппаратных средств защиты информации. При обработке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ПД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 использованием средств автоматизации, применение технических мер защиты является обязательным условием, а их количество и степень защиты определяется исходя из класса системы персональных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данных.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4250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мероприятий по обеспечению защиты ПД</a:t>
            </a:r>
            <a:endParaRPr lang="ru-RU" sz="4800" dirty="0"/>
          </a:p>
        </p:txBody>
      </p:sp>
      <p:pic>
        <p:nvPicPr>
          <p:cNvPr id="4" name="Picture 2" descr="http://img.rufox.ru/files/big2/561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1656184" cy="14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ravorub.ru/upload/content/2011/11/21/file_20461bd31c24fc29ecc129c2ad9d6b01_zashita_p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44824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906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476" y="2248347"/>
            <a:ext cx="9036495" cy="46096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  </a:t>
            </a:r>
            <a:r>
              <a:rPr lang="ru-RU" sz="2800" b="1" i="1" dirty="0" smtClean="0">
                <a:solidFill>
                  <a:srgbClr val="FFFF00"/>
                </a:solidFill>
              </a:rPr>
              <a:t>Оператор </a:t>
            </a:r>
            <a:r>
              <a:rPr lang="ru-RU" sz="2800" b="1" i="1" dirty="0">
                <a:solidFill>
                  <a:srgbClr val="FFFF00"/>
                </a:solidFill>
              </a:rPr>
              <a:t>персональных данных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- государственный орган, муниципальный орган,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юр.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или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физ.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лицо, организующие и (или) осуществляющие обработку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ПД,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а также определяющие цели и содержание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обработки ПД.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Закон </a:t>
            </a:r>
            <a:r>
              <a:rPr lang="ru-RU" sz="2800" b="1" dirty="0">
                <a:solidFill>
                  <a:srgbClr val="FFFF00"/>
                </a:solidFill>
              </a:rPr>
              <a:t>«О персональных данных»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обязывает оператора принимать необходимые организационные и технические меры для защиты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ПД от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неправомерного или случайного доступа к ним, уничтожения, изменения, блокирования, копирования,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распространения,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а также от иных неправомерных действий.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556"/>
            <a:ext cx="9144000" cy="105425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оператор ПД?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kommunal-vopros.ru/wp-content/uploads/2012/04/6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8435"/>
            <a:ext cx="1444410" cy="10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vropol.blizko.ru/system/images/product/000/865/813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656184" cy="11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115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Операторы,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обрабатывающие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ПД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информационных системах, обязаны обеспечить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а) проведение мероприятий, направленных на предотвращение несанкционированного доступа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 (или) передачи их лицам, не имеющим права доступа к такой информации;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б) своевременное обнаружение фактов несанкционированного доступа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ПД;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в) недопущение воздействия на технические средства автоматизированной обработки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результате которого может быть нарушено их функционирование;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г) возможность незамедлительного восстановления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ПД,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модифицированных или уничтоженных вследствие несанкционированного доступа к ним;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д) постоянный контроль за обеспечением уровня защищенности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53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132856"/>
            <a:ext cx="7956376" cy="4536503"/>
          </a:xfrm>
        </p:spPr>
        <p:txBody>
          <a:bodyPr>
            <a:normAutofit/>
          </a:bodyPr>
          <a:lstStyle/>
          <a:p>
            <a:pPr lvl="0" algn="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Субъект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 имеет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право на защиту своих прав и законных интересов, в том числе на возмещение убытков и (или) компенсацию морального вреда, обжаловав действия или бездействие оператора в уполномоченный орган по защите прав субъектов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ПД или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судебном порядке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Нарушение требований Закона влечет гражданскую, уголовную, административную, дисциплинарную ответственность физических и должностных лиц.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4250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положения Закона «О персональных данных»</a:t>
            </a:r>
            <a:endParaRPr lang="ru-RU" sz="4800" dirty="0"/>
          </a:p>
        </p:txBody>
      </p:sp>
      <p:pic>
        <p:nvPicPr>
          <p:cNvPr id="8194" name="Picture 2" descr="http://pd.rsoc.ru/images/news/9999_per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44" y="2420888"/>
            <a:ext cx="153016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ika-media.ru/wp-content/uploads/2013/01/person-300x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14955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638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98</TotalTime>
  <Words>286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Персональные данные и их защита</vt:lpstr>
      <vt:lpstr>Что такое персональные данные?</vt:lpstr>
      <vt:lpstr>Правовое регулирование</vt:lpstr>
      <vt:lpstr>Защита персональных данных</vt:lpstr>
      <vt:lpstr>Комплекс мероприятий по обеспечению защиты ПД</vt:lpstr>
      <vt:lpstr>Комплекс мероприятий по обеспечению защиты ПД</vt:lpstr>
      <vt:lpstr>Кто такой оператор ПД?</vt:lpstr>
      <vt:lpstr>Слайд 8</vt:lpstr>
      <vt:lpstr>Основные положения Закона «О персональных данных»</vt:lpstr>
      <vt:lpstr>Требования к информационным системам персональных данных</vt:lpstr>
      <vt:lpstr>Контроль за выполнением возложен на следующие органы: </vt:lpstr>
      <vt:lpstr>На кого распространяется Закон?</vt:lpstr>
      <vt:lpstr>Ответственность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Персональные данные и их защита</dc:title>
  <dc:creator>Привет</dc:creator>
  <cp:lastModifiedBy>Пользователь Windows</cp:lastModifiedBy>
  <cp:revision>19</cp:revision>
  <dcterms:created xsi:type="dcterms:W3CDTF">2013-03-22T20:44:56Z</dcterms:created>
  <dcterms:modified xsi:type="dcterms:W3CDTF">2013-04-22T14:25:09Z</dcterms:modified>
</cp:coreProperties>
</file>