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8" r:id="rId1"/>
    <p:sldMasterId id="214748371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4" r:id="rId12"/>
    <p:sldId id="265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1D86EF2-4F14-43E7-80CA-5064271CD9B7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6"/>
            <p14:sldId id="264"/>
            <p14:sldId id="265"/>
            <p14:sldId id="267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-44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04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699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511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1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3809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874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5573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870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8351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2375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456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8118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1404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740045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357138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708295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679943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829058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240886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4900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383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342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633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486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47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52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792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517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84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09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884" y="329513"/>
            <a:ext cx="8825660" cy="3509319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b="1" dirty="0" smtClean="0"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cs typeface="Aparajita" panose="020B0604020202020204" pitchFamily="34" charset="0"/>
              </a:rPr>
              <a:t>“</a:t>
            </a:r>
            <a:r>
              <a:rPr lang="ru-RU" b="1" dirty="0" smtClean="0"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cs typeface="Aparajita" panose="020B0604020202020204" pitchFamily="34" charset="0"/>
              </a:rPr>
              <a:t>ОБ ОДНОМ СПОСОБЕ НАХОЖДЕНИЯ ЭКСТРЕМУМА МНОГОЧЛЕНА ТРЕТЬЕЙ СТЕПЕНИ </a:t>
            </a:r>
            <a:r>
              <a:rPr lang="en-US" b="1" dirty="0" smtClean="0"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cs typeface="Aparajita" panose="020B0604020202020204" pitchFamily="34" charset="0"/>
              </a:rPr>
              <a:t>”</a:t>
            </a:r>
            <a:endParaRPr lang="ru-RU" b="1" dirty="0">
              <a:ln w="12700">
                <a:solidFill>
                  <a:schemeClr val="tx2">
                    <a:lumMod val="40000"/>
                    <a:lumOff val="60000"/>
                  </a:schemeClr>
                </a:solidFill>
                <a:prstDash val="solid"/>
              </a:ln>
              <a:solidFill>
                <a:schemeClr val="accent1">
                  <a:lumMod val="20000"/>
                  <a:lumOff val="8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  <a:cs typeface="Aparajita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1602629" y="5367866"/>
            <a:ext cx="10436971" cy="1375833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                                                                            </a:t>
            </a:r>
            <a:endParaRPr lang="ru-RU" dirty="0"/>
          </a:p>
          <a:p>
            <a:pPr algn="r"/>
            <a:r>
              <a:rPr lang="ru-RU" sz="2000" b="1" i="1" dirty="0" smtClean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выполнила</a:t>
            </a:r>
            <a:r>
              <a:rPr lang="en-US" sz="2000" b="1" i="1" dirty="0" smtClean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ru-RU" sz="2000" b="1" i="1" dirty="0" smtClean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 Гаджиева А.Э.</a:t>
            </a:r>
          </a:p>
          <a:p>
            <a:pPr algn="r"/>
            <a:r>
              <a:rPr lang="ru-RU" sz="2000" b="1" i="1" dirty="0" smtClean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научный руководитель</a:t>
            </a:r>
            <a:r>
              <a:rPr lang="en-US" sz="2000" b="1" i="1" dirty="0" smtClean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ru-RU" sz="2000" b="1" i="1" dirty="0" smtClean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 Алимагомедов Т.Ш.</a:t>
            </a:r>
            <a:r>
              <a:rPr lang="en-US" sz="2000" b="1" i="1" dirty="0" smtClean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b="1" i="1" dirty="0" smtClean="0">
              <a:ln>
                <a:solidFill>
                  <a:schemeClr val="accent5">
                    <a:lumMod val="75000"/>
                  </a:schemeClr>
                </a:solidFill>
              </a:ln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95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310718" y="747049"/>
            <a:ext cx="8582025" cy="397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44880" indent="-944880" algn="just">
              <a:lnSpc>
                <a:spcPts val="1825"/>
              </a:lnSpc>
              <a:spcAft>
                <a:spcPts val="0"/>
              </a:spcAft>
            </a:pPr>
            <a:r>
              <a:rPr lang="en-US" sz="44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79568"/>
              </p:ext>
            </p:extLst>
          </p:nvPr>
        </p:nvGraphicFramePr>
        <p:xfrm>
          <a:off x="5196872" y="3865329"/>
          <a:ext cx="465698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5698"/>
              </a:tblGrid>
              <a:tr h="942975">
                <a:tc>
                  <a:txBody>
                    <a:bodyPr/>
                    <a:lstStyle/>
                    <a:p>
                      <a:pPr indent="-44513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130" marR="2413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8855" y="576587"/>
            <a:ext cx="11467070" cy="572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Попробуем находить числа 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к, х</a:t>
            </a:r>
            <a:r>
              <a:rPr kumimoji="0" lang="ru-RU" sz="12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kumimoji="0" lang="en-US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 чтобы имело место равенство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у=2х </a:t>
            </a:r>
            <a:r>
              <a:rPr kumimoji="0" lang="ru-RU" sz="1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-15х</a:t>
            </a:r>
            <a:r>
              <a:rPr kumimoji="0" lang="ru-RU" sz="1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+36х+6-к= 2( х-х</a:t>
            </a:r>
            <a:r>
              <a:rPr kumimoji="0" lang="ru-RU" sz="16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ru-RU" sz="1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х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≠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 раскрытия скобки и приведения подобных слагаемых имеем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2х </a:t>
            </a:r>
            <a:r>
              <a:rPr kumimoji="0" lang="ru-RU" sz="1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-15х</a:t>
            </a:r>
            <a:r>
              <a:rPr kumimoji="0" lang="ru-RU" sz="1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+36х+6-к= 2х</a:t>
            </a:r>
            <a:r>
              <a:rPr kumimoji="0" lang="ru-RU" sz="1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- 2(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+2 х</a:t>
            </a:r>
            <a:r>
              <a:rPr kumimoji="0" lang="ru-RU" sz="16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)х </a:t>
            </a:r>
            <a:r>
              <a:rPr kumimoji="0" lang="ru-RU" sz="1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+ 2(х</a:t>
            </a:r>
            <a:r>
              <a:rPr kumimoji="0" lang="ru-RU" sz="16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ru-RU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ru-RU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kumimoji="0" lang="ru-RU" sz="16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ru-RU" sz="1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Имеем систему для нахождения 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к, </a:t>
            </a:r>
            <a:r>
              <a:rPr kumimoji="0" lang="en-US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ru-RU" sz="12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en-US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kumimoji="0" lang="ru-RU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Решая эту систему имеем: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kumimoji="0" lang="ru-RU" sz="16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=2, 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=3,5, 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=34 (1)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х</a:t>
            </a:r>
            <a:r>
              <a:rPr kumimoji="0" lang="ru-RU" sz="16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=3, 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,5, 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=33 (2)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Функция имеет вид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у=2х </a:t>
            </a:r>
            <a:r>
              <a:rPr kumimoji="0" lang="ru-RU" sz="1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-15х</a:t>
            </a:r>
            <a:r>
              <a:rPr kumimoji="0" lang="ru-RU" sz="1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+36х+6-34= 2(х-2)</a:t>
            </a:r>
            <a:r>
              <a:rPr kumimoji="0" lang="ru-RU" sz="1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(х-3,5)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у=2х </a:t>
            </a:r>
            <a:r>
              <a:rPr kumimoji="0" lang="ru-RU" sz="1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-15х</a:t>
            </a:r>
            <a:r>
              <a:rPr kumimoji="0" lang="ru-RU" sz="1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+36х+6-33= 2(х-3)</a:t>
            </a:r>
            <a:r>
              <a:rPr kumimoji="0" lang="ru-RU" sz="1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(х-1,5)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815126"/>
              </p:ext>
            </p:extLst>
          </p:nvPr>
        </p:nvGraphicFramePr>
        <p:xfrm>
          <a:off x="832021" y="2773921"/>
          <a:ext cx="3105664" cy="11506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5664"/>
              </a:tblGrid>
              <a:tr h="1015484">
                <a:tc>
                  <a:txBody>
                    <a:bodyPr/>
                    <a:lstStyle/>
                    <a:p>
                      <a:pPr indent="-44513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2(</a:t>
                      </a:r>
                      <a:r>
                        <a:rPr lang="en-US" sz="1200" b="1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r>
                        <a:rPr lang="ru-RU" sz="1200" b="1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+2</a:t>
                      </a:r>
                      <a:r>
                        <a:rPr lang="en-US" sz="1200" b="1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xo</a:t>
                      </a:r>
                      <a:r>
                        <a:rPr lang="ru-RU" sz="1200" b="1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)=15           </a:t>
                      </a: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</a:t>
                      </a: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+2</a:t>
                      </a: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ru-RU" sz="1200" b="1" i="1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= 7,5</a:t>
                      </a:r>
                      <a:endParaRPr lang="ru-RU" sz="1200" b="1" i="1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2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2(2х</a:t>
                      </a:r>
                      <a:r>
                        <a:rPr lang="ru-RU" sz="1200" b="1" i="1" baseline="-25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ru-RU" sz="1200" b="1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+х</a:t>
                      </a:r>
                      <a:r>
                        <a:rPr lang="ru-RU" sz="1200" b="1" i="1" baseline="-25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ru-RU" sz="1200" b="1" i="1" baseline="30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200" b="1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)=36          </a:t>
                      </a: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ru-RU" sz="1200" b="1" i="1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</a:t>
                      </a: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ru-RU" sz="1200" b="1" i="1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ru-RU" sz="12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=18 </a:t>
                      </a:r>
                      <a:r>
                        <a:rPr lang="ru-RU" sz="1200" b="1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2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2</a:t>
                      </a:r>
                      <a:r>
                        <a:rPr lang="en-US" sz="1200" b="1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dx</a:t>
                      </a:r>
                      <a:r>
                        <a:rPr lang="ru-RU" sz="1200" b="1" i="1" baseline="-25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ru-RU" sz="1200" b="1" i="1" baseline="30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200" b="1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=6-</a:t>
                      </a:r>
                      <a:r>
                        <a:rPr lang="en-US" sz="1200" b="1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lang="ru-RU" sz="1200" b="1" i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</a:t>
                      </a: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dx</a:t>
                      </a:r>
                      <a:r>
                        <a:rPr kumimoji="0" lang="ru-RU" sz="1200" b="1" i="1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ru-RU" sz="12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=-3+ </a:t>
                      </a: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k2</a:t>
                      </a:r>
                      <a:endParaRPr kumimoji="0" lang="ru-RU" sz="1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130" marR="2413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92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1935" y="361494"/>
            <a:ext cx="10569146" cy="4921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1960" marR="3121025" indent="-441960">
              <a:lnSpc>
                <a:spcPct val="150000"/>
              </a:lnSpc>
              <a:spcBef>
                <a:spcPts val="670"/>
              </a:spcBef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Проверим, что эти равенства верные 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1960" marR="3121025" indent="-441960">
              <a:lnSpc>
                <a:spcPct val="150000"/>
              </a:lnSpc>
              <a:spcBef>
                <a:spcPts val="670"/>
              </a:spcBef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2х </a:t>
            </a:r>
            <a:r>
              <a:rPr lang="ru-RU" sz="24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-15х</a:t>
            </a:r>
            <a:r>
              <a:rPr lang="ru-RU" sz="24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+36х-28= </a:t>
            </a:r>
            <a:r>
              <a:rPr lang="ru-RU" sz="2400" b="1" i="1" spc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(х-2)</a:t>
            </a:r>
            <a:r>
              <a:rPr lang="ru-RU" sz="24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(2х-7)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(х-2)</a:t>
            </a:r>
            <a:r>
              <a:rPr lang="ru-RU" sz="24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(2х- 7)=(х</a:t>
            </a:r>
            <a:r>
              <a:rPr lang="ru-RU" sz="24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-4х +4) (2х- 7)=2х</a:t>
            </a:r>
            <a:r>
              <a:rPr lang="ru-RU" sz="24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- 7х</a:t>
            </a:r>
            <a:r>
              <a:rPr lang="ru-RU" sz="24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-8х</a:t>
            </a:r>
            <a:r>
              <a:rPr lang="ru-RU" sz="24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+28х+8х-28=2х</a:t>
            </a:r>
            <a:r>
              <a:rPr lang="ru-RU" sz="24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-15х</a:t>
            </a:r>
            <a:r>
              <a:rPr lang="ru-RU" sz="24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+36х-28,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совпадает с левой частью. Аналогично можно проверить что верно равенство (2)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196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 как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2(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2400" b="1" i="1" spc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b="1" i="1" spc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400" b="1" i="1" spc="1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)=2(3,5-2)=3&gt;0, то х</a:t>
            </a:r>
            <a:r>
              <a:rPr lang="ru-RU" sz="2400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=2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точка максимума и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у=34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максимум функции.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38785" algn="just">
              <a:lnSpc>
                <a:spcPct val="150000"/>
              </a:lnSpc>
              <a:spcBef>
                <a:spcPts val="25"/>
              </a:spcBef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2(1,5-3)=-3&lt;0, то х</a:t>
            </a:r>
            <a:r>
              <a:rPr lang="ru-RU" sz="2400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=3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точка минимума функции и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у=33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минимум функции.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44513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-445135" algn="just">
              <a:lnSpc>
                <a:spcPts val="12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445135" algn="just">
              <a:lnSpc>
                <a:spcPts val="12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44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4982" y="153653"/>
            <a:ext cx="5675464" cy="3495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445135" algn="just">
              <a:lnSpc>
                <a:spcPts val="1800"/>
              </a:lnSpc>
              <a:spcBef>
                <a:spcPts val="70"/>
              </a:spcBef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График функции 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у=2х </a:t>
            </a:r>
            <a:r>
              <a:rPr lang="ru-RU" sz="28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-15х</a:t>
            </a:r>
            <a:r>
              <a:rPr lang="ru-RU" sz="28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+36х+6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3591698" y="4802660"/>
            <a:ext cx="5165123" cy="39705"/>
          </a:xfrm>
          <a:prstGeom prst="straightConnector1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 flipV="1">
            <a:off x="4106436" y="609600"/>
            <a:ext cx="12778" cy="4662099"/>
          </a:xfrm>
          <a:prstGeom prst="straightConnector1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Полилиния 17"/>
          <p:cNvSpPr/>
          <p:nvPr/>
        </p:nvSpPr>
        <p:spPr>
          <a:xfrm>
            <a:off x="3480103" y="787829"/>
            <a:ext cx="3435946" cy="4740460"/>
          </a:xfrm>
          <a:custGeom>
            <a:avLst/>
            <a:gdLst>
              <a:gd name="connsiteX0" fmla="*/ 0 w 3435946"/>
              <a:gd name="connsiteY0" fmla="*/ 4740460 h 4740460"/>
              <a:gd name="connsiteX1" fmla="*/ 1466335 w 3435946"/>
              <a:gd name="connsiteY1" fmla="*/ 753347 h 4740460"/>
              <a:gd name="connsiteX2" fmla="*/ 2215978 w 3435946"/>
              <a:gd name="connsiteY2" fmla="*/ 1379422 h 4740460"/>
              <a:gd name="connsiteX3" fmla="*/ 3328086 w 3435946"/>
              <a:gd name="connsiteY3" fmla="*/ 135509 h 4740460"/>
              <a:gd name="connsiteX4" fmla="*/ 3402227 w 3435946"/>
              <a:gd name="connsiteY4" fmla="*/ 20179 h 4740460"/>
              <a:gd name="connsiteX5" fmla="*/ 3410465 w 3435946"/>
              <a:gd name="connsiteY5" fmla="*/ 20179 h 474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35946" h="4740460">
                <a:moveTo>
                  <a:pt x="0" y="4740460"/>
                </a:moveTo>
                <a:cubicBezTo>
                  <a:pt x="548502" y="3026990"/>
                  <a:pt x="1097005" y="1313520"/>
                  <a:pt x="1466335" y="753347"/>
                </a:cubicBezTo>
                <a:cubicBezTo>
                  <a:pt x="1835665" y="193174"/>
                  <a:pt x="1905686" y="1482395"/>
                  <a:pt x="2215978" y="1379422"/>
                </a:cubicBezTo>
                <a:cubicBezTo>
                  <a:pt x="2526270" y="1276449"/>
                  <a:pt x="3130378" y="362049"/>
                  <a:pt x="3328086" y="135509"/>
                </a:cubicBezTo>
                <a:cubicBezTo>
                  <a:pt x="3525794" y="-91032"/>
                  <a:pt x="3388497" y="39401"/>
                  <a:pt x="3402227" y="20179"/>
                </a:cubicBezTo>
                <a:cubicBezTo>
                  <a:pt x="3415957" y="957"/>
                  <a:pt x="3385752" y="13314"/>
                  <a:pt x="3410465" y="2017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>
            <a:off x="5181600" y="1499286"/>
            <a:ext cx="0" cy="131806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олилиния 19"/>
          <p:cNvSpPr/>
          <p:nvPr/>
        </p:nvSpPr>
        <p:spPr>
          <a:xfrm>
            <a:off x="5181600" y="1775254"/>
            <a:ext cx="0" cy="131806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олилиния 20"/>
          <p:cNvSpPr/>
          <p:nvPr/>
        </p:nvSpPr>
        <p:spPr>
          <a:xfrm>
            <a:off x="5185719" y="2055340"/>
            <a:ext cx="0" cy="131806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5708822" y="3777048"/>
            <a:ext cx="0" cy="131806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5198076" y="2356021"/>
            <a:ext cx="0" cy="131806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5198076" y="2636108"/>
            <a:ext cx="0" cy="131806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5189838" y="2916194"/>
            <a:ext cx="0" cy="131806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5181600" y="3216875"/>
            <a:ext cx="0" cy="131806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>
            <a:off x="5181600" y="3492843"/>
            <a:ext cx="0" cy="131806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5185719" y="3772929"/>
            <a:ext cx="0" cy="131806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5198076" y="4073610"/>
            <a:ext cx="0" cy="131806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5198076" y="4353697"/>
            <a:ext cx="0" cy="131806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олилиния 30"/>
          <p:cNvSpPr/>
          <p:nvPr/>
        </p:nvSpPr>
        <p:spPr>
          <a:xfrm>
            <a:off x="5189838" y="4633783"/>
            <a:ext cx="0" cy="131806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олилиния 31"/>
          <p:cNvSpPr/>
          <p:nvPr/>
        </p:nvSpPr>
        <p:spPr>
          <a:xfrm flipH="1">
            <a:off x="5650746" y="2235421"/>
            <a:ext cx="45719" cy="120600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олилиния 32"/>
          <p:cNvSpPr/>
          <p:nvPr/>
        </p:nvSpPr>
        <p:spPr>
          <a:xfrm flipH="1">
            <a:off x="5650746" y="2511389"/>
            <a:ext cx="45719" cy="120600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илиния 33"/>
          <p:cNvSpPr/>
          <p:nvPr/>
        </p:nvSpPr>
        <p:spPr>
          <a:xfrm flipH="1">
            <a:off x="5654865" y="2791475"/>
            <a:ext cx="45719" cy="120600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олилиния 34"/>
          <p:cNvSpPr/>
          <p:nvPr/>
        </p:nvSpPr>
        <p:spPr>
          <a:xfrm flipH="1">
            <a:off x="5667222" y="3092156"/>
            <a:ext cx="45719" cy="120600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 flipH="1">
            <a:off x="5667222" y="3372243"/>
            <a:ext cx="45719" cy="120600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олилиния 36"/>
          <p:cNvSpPr/>
          <p:nvPr/>
        </p:nvSpPr>
        <p:spPr>
          <a:xfrm>
            <a:off x="5712941" y="3528762"/>
            <a:ext cx="70021" cy="120600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олилиния 43"/>
          <p:cNvSpPr/>
          <p:nvPr/>
        </p:nvSpPr>
        <p:spPr>
          <a:xfrm>
            <a:off x="5704703" y="4057134"/>
            <a:ext cx="0" cy="131806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4106436" y="1565189"/>
            <a:ext cx="218097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4464712" y="1565189"/>
            <a:ext cx="218097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4884842" y="1569308"/>
            <a:ext cx="218097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4106366" y="1565189"/>
            <a:ext cx="218097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5304971" y="2121243"/>
            <a:ext cx="218097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4884842" y="2125362"/>
            <a:ext cx="218097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441758" y="2141837"/>
            <a:ext cx="218097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4119214" y="2154194"/>
            <a:ext cx="218097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олилиния 58"/>
          <p:cNvSpPr/>
          <p:nvPr/>
        </p:nvSpPr>
        <p:spPr>
          <a:xfrm>
            <a:off x="3229232" y="1977081"/>
            <a:ext cx="256393" cy="395416"/>
          </a:xfrm>
          <a:custGeom>
            <a:avLst/>
            <a:gdLst>
              <a:gd name="connsiteX0" fmla="*/ 41190 w 256393"/>
              <a:gd name="connsiteY0" fmla="*/ 49427 h 395416"/>
              <a:gd name="connsiteX1" fmla="*/ 131806 w 256393"/>
              <a:gd name="connsiteY1" fmla="*/ 8238 h 395416"/>
              <a:gd name="connsiteX2" fmla="*/ 156519 w 256393"/>
              <a:gd name="connsiteY2" fmla="*/ 0 h 395416"/>
              <a:gd name="connsiteX3" fmla="*/ 214184 w 256393"/>
              <a:gd name="connsiteY3" fmla="*/ 24714 h 395416"/>
              <a:gd name="connsiteX4" fmla="*/ 172995 w 256393"/>
              <a:gd name="connsiteY4" fmla="*/ 164757 h 395416"/>
              <a:gd name="connsiteX5" fmla="*/ 164757 w 256393"/>
              <a:gd name="connsiteY5" fmla="*/ 189470 h 395416"/>
              <a:gd name="connsiteX6" fmla="*/ 123568 w 256393"/>
              <a:gd name="connsiteY6" fmla="*/ 181233 h 395416"/>
              <a:gd name="connsiteX7" fmla="*/ 230660 w 256393"/>
              <a:gd name="connsiteY7" fmla="*/ 189470 h 395416"/>
              <a:gd name="connsiteX8" fmla="*/ 205946 w 256393"/>
              <a:gd name="connsiteY8" fmla="*/ 395416 h 395416"/>
              <a:gd name="connsiteX9" fmla="*/ 41190 w 256393"/>
              <a:gd name="connsiteY9" fmla="*/ 387178 h 395416"/>
              <a:gd name="connsiteX10" fmla="*/ 0 w 256393"/>
              <a:gd name="connsiteY10" fmla="*/ 370703 h 395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6393" h="395416">
                <a:moveTo>
                  <a:pt x="41190" y="49427"/>
                </a:moveTo>
                <a:cubicBezTo>
                  <a:pt x="97272" y="15779"/>
                  <a:pt x="67189" y="29778"/>
                  <a:pt x="131806" y="8238"/>
                </a:cubicBezTo>
                <a:lnTo>
                  <a:pt x="156519" y="0"/>
                </a:lnTo>
                <a:cubicBezTo>
                  <a:pt x="163140" y="1655"/>
                  <a:pt x="211475" y="9814"/>
                  <a:pt x="214184" y="24714"/>
                </a:cubicBezTo>
                <a:cubicBezTo>
                  <a:pt x="227162" y="96094"/>
                  <a:pt x="193431" y="103450"/>
                  <a:pt x="172995" y="164757"/>
                </a:cubicBezTo>
                <a:lnTo>
                  <a:pt x="164757" y="189470"/>
                </a:lnTo>
                <a:cubicBezTo>
                  <a:pt x="151027" y="186724"/>
                  <a:pt x="109566" y="181233"/>
                  <a:pt x="123568" y="181233"/>
                </a:cubicBezTo>
                <a:cubicBezTo>
                  <a:pt x="159371" y="181233"/>
                  <a:pt x="214099" y="157728"/>
                  <a:pt x="230660" y="189470"/>
                </a:cubicBezTo>
                <a:cubicBezTo>
                  <a:pt x="282786" y="289377"/>
                  <a:pt x="246011" y="335320"/>
                  <a:pt x="205946" y="395416"/>
                </a:cubicBezTo>
                <a:cubicBezTo>
                  <a:pt x="151027" y="392670"/>
                  <a:pt x="95786" y="393729"/>
                  <a:pt x="41190" y="387178"/>
                </a:cubicBezTo>
                <a:cubicBezTo>
                  <a:pt x="26508" y="385416"/>
                  <a:pt x="0" y="370703"/>
                  <a:pt x="0" y="37070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олилиния 59"/>
          <p:cNvSpPr/>
          <p:nvPr/>
        </p:nvSpPr>
        <p:spPr>
          <a:xfrm>
            <a:off x="3557863" y="1977081"/>
            <a:ext cx="256393" cy="395416"/>
          </a:xfrm>
          <a:custGeom>
            <a:avLst/>
            <a:gdLst>
              <a:gd name="connsiteX0" fmla="*/ 41190 w 256393"/>
              <a:gd name="connsiteY0" fmla="*/ 49427 h 395416"/>
              <a:gd name="connsiteX1" fmla="*/ 131806 w 256393"/>
              <a:gd name="connsiteY1" fmla="*/ 8238 h 395416"/>
              <a:gd name="connsiteX2" fmla="*/ 156519 w 256393"/>
              <a:gd name="connsiteY2" fmla="*/ 0 h 395416"/>
              <a:gd name="connsiteX3" fmla="*/ 214184 w 256393"/>
              <a:gd name="connsiteY3" fmla="*/ 24714 h 395416"/>
              <a:gd name="connsiteX4" fmla="*/ 172995 w 256393"/>
              <a:gd name="connsiteY4" fmla="*/ 164757 h 395416"/>
              <a:gd name="connsiteX5" fmla="*/ 164757 w 256393"/>
              <a:gd name="connsiteY5" fmla="*/ 189470 h 395416"/>
              <a:gd name="connsiteX6" fmla="*/ 123568 w 256393"/>
              <a:gd name="connsiteY6" fmla="*/ 181233 h 395416"/>
              <a:gd name="connsiteX7" fmla="*/ 230660 w 256393"/>
              <a:gd name="connsiteY7" fmla="*/ 189470 h 395416"/>
              <a:gd name="connsiteX8" fmla="*/ 205946 w 256393"/>
              <a:gd name="connsiteY8" fmla="*/ 395416 h 395416"/>
              <a:gd name="connsiteX9" fmla="*/ 41190 w 256393"/>
              <a:gd name="connsiteY9" fmla="*/ 387178 h 395416"/>
              <a:gd name="connsiteX10" fmla="*/ 0 w 256393"/>
              <a:gd name="connsiteY10" fmla="*/ 370703 h 395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6393" h="395416">
                <a:moveTo>
                  <a:pt x="41190" y="49427"/>
                </a:moveTo>
                <a:cubicBezTo>
                  <a:pt x="97272" y="15779"/>
                  <a:pt x="67189" y="29778"/>
                  <a:pt x="131806" y="8238"/>
                </a:cubicBezTo>
                <a:lnTo>
                  <a:pt x="156519" y="0"/>
                </a:lnTo>
                <a:cubicBezTo>
                  <a:pt x="163140" y="1655"/>
                  <a:pt x="211475" y="9814"/>
                  <a:pt x="214184" y="24714"/>
                </a:cubicBezTo>
                <a:cubicBezTo>
                  <a:pt x="227162" y="96094"/>
                  <a:pt x="193431" y="103450"/>
                  <a:pt x="172995" y="164757"/>
                </a:cubicBezTo>
                <a:lnTo>
                  <a:pt x="164757" y="189470"/>
                </a:lnTo>
                <a:cubicBezTo>
                  <a:pt x="151027" y="186724"/>
                  <a:pt x="109566" y="181233"/>
                  <a:pt x="123568" y="181233"/>
                </a:cubicBezTo>
                <a:cubicBezTo>
                  <a:pt x="159371" y="181233"/>
                  <a:pt x="214099" y="157728"/>
                  <a:pt x="230660" y="189470"/>
                </a:cubicBezTo>
                <a:cubicBezTo>
                  <a:pt x="282786" y="289377"/>
                  <a:pt x="246011" y="335320"/>
                  <a:pt x="205946" y="395416"/>
                </a:cubicBezTo>
                <a:cubicBezTo>
                  <a:pt x="151027" y="392670"/>
                  <a:pt x="95786" y="393729"/>
                  <a:pt x="41190" y="387178"/>
                </a:cubicBezTo>
                <a:cubicBezTo>
                  <a:pt x="26508" y="385416"/>
                  <a:pt x="0" y="370703"/>
                  <a:pt x="0" y="37070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олилиния 60"/>
          <p:cNvSpPr/>
          <p:nvPr/>
        </p:nvSpPr>
        <p:spPr>
          <a:xfrm>
            <a:off x="3141273" y="1275325"/>
            <a:ext cx="256393" cy="395416"/>
          </a:xfrm>
          <a:custGeom>
            <a:avLst/>
            <a:gdLst>
              <a:gd name="connsiteX0" fmla="*/ 41190 w 256393"/>
              <a:gd name="connsiteY0" fmla="*/ 49427 h 395416"/>
              <a:gd name="connsiteX1" fmla="*/ 131806 w 256393"/>
              <a:gd name="connsiteY1" fmla="*/ 8238 h 395416"/>
              <a:gd name="connsiteX2" fmla="*/ 156519 w 256393"/>
              <a:gd name="connsiteY2" fmla="*/ 0 h 395416"/>
              <a:gd name="connsiteX3" fmla="*/ 214184 w 256393"/>
              <a:gd name="connsiteY3" fmla="*/ 24714 h 395416"/>
              <a:gd name="connsiteX4" fmla="*/ 172995 w 256393"/>
              <a:gd name="connsiteY4" fmla="*/ 164757 h 395416"/>
              <a:gd name="connsiteX5" fmla="*/ 164757 w 256393"/>
              <a:gd name="connsiteY5" fmla="*/ 189470 h 395416"/>
              <a:gd name="connsiteX6" fmla="*/ 123568 w 256393"/>
              <a:gd name="connsiteY6" fmla="*/ 181233 h 395416"/>
              <a:gd name="connsiteX7" fmla="*/ 230660 w 256393"/>
              <a:gd name="connsiteY7" fmla="*/ 189470 h 395416"/>
              <a:gd name="connsiteX8" fmla="*/ 205946 w 256393"/>
              <a:gd name="connsiteY8" fmla="*/ 395416 h 395416"/>
              <a:gd name="connsiteX9" fmla="*/ 41190 w 256393"/>
              <a:gd name="connsiteY9" fmla="*/ 387178 h 395416"/>
              <a:gd name="connsiteX10" fmla="*/ 0 w 256393"/>
              <a:gd name="connsiteY10" fmla="*/ 370703 h 395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6393" h="395416">
                <a:moveTo>
                  <a:pt x="41190" y="49427"/>
                </a:moveTo>
                <a:cubicBezTo>
                  <a:pt x="97272" y="15779"/>
                  <a:pt x="67189" y="29778"/>
                  <a:pt x="131806" y="8238"/>
                </a:cubicBezTo>
                <a:lnTo>
                  <a:pt x="156519" y="0"/>
                </a:lnTo>
                <a:cubicBezTo>
                  <a:pt x="163140" y="1655"/>
                  <a:pt x="211475" y="9814"/>
                  <a:pt x="214184" y="24714"/>
                </a:cubicBezTo>
                <a:cubicBezTo>
                  <a:pt x="227162" y="96094"/>
                  <a:pt x="193431" y="103450"/>
                  <a:pt x="172995" y="164757"/>
                </a:cubicBezTo>
                <a:lnTo>
                  <a:pt x="164757" y="189470"/>
                </a:lnTo>
                <a:cubicBezTo>
                  <a:pt x="151027" y="186724"/>
                  <a:pt x="109566" y="181233"/>
                  <a:pt x="123568" y="181233"/>
                </a:cubicBezTo>
                <a:cubicBezTo>
                  <a:pt x="159371" y="181233"/>
                  <a:pt x="214099" y="157728"/>
                  <a:pt x="230660" y="189470"/>
                </a:cubicBezTo>
                <a:cubicBezTo>
                  <a:pt x="282786" y="289377"/>
                  <a:pt x="246011" y="335320"/>
                  <a:pt x="205946" y="395416"/>
                </a:cubicBezTo>
                <a:cubicBezTo>
                  <a:pt x="151027" y="392670"/>
                  <a:pt x="95786" y="393729"/>
                  <a:pt x="41190" y="387178"/>
                </a:cubicBezTo>
                <a:cubicBezTo>
                  <a:pt x="26508" y="385416"/>
                  <a:pt x="0" y="370703"/>
                  <a:pt x="0" y="37070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олилиния 61"/>
          <p:cNvSpPr/>
          <p:nvPr/>
        </p:nvSpPr>
        <p:spPr>
          <a:xfrm>
            <a:off x="3525795" y="1285103"/>
            <a:ext cx="181232" cy="289072"/>
          </a:xfrm>
          <a:custGeom>
            <a:avLst/>
            <a:gdLst>
              <a:gd name="connsiteX0" fmla="*/ 0 w 181232"/>
              <a:gd name="connsiteY0" fmla="*/ 0 h 289072"/>
              <a:gd name="connsiteX1" fmla="*/ 16475 w 181232"/>
              <a:gd name="connsiteY1" fmla="*/ 181232 h 289072"/>
              <a:gd name="connsiteX2" fmla="*/ 8237 w 181232"/>
              <a:gd name="connsiteY2" fmla="*/ 255373 h 289072"/>
              <a:gd name="connsiteX3" fmla="*/ 16475 w 181232"/>
              <a:gd name="connsiteY3" fmla="*/ 288324 h 289072"/>
              <a:gd name="connsiteX4" fmla="*/ 41189 w 181232"/>
              <a:gd name="connsiteY4" fmla="*/ 271848 h 289072"/>
              <a:gd name="connsiteX5" fmla="*/ 65902 w 181232"/>
              <a:gd name="connsiteY5" fmla="*/ 263611 h 289072"/>
              <a:gd name="connsiteX6" fmla="*/ 181232 w 181232"/>
              <a:gd name="connsiteY6" fmla="*/ 271848 h 2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1232" h="289072">
                <a:moveTo>
                  <a:pt x="0" y="0"/>
                </a:moveTo>
                <a:cubicBezTo>
                  <a:pt x="14694" y="73477"/>
                  <a:pt x="16475" y="72517"/>
                  <a:pt x="16475" y="181232"/>
                </a:cubicBezTo>
                <a:cubicBezTo>
                  <a:pt x="16475" y="206098"/>
                  <a:pt x="10983" y="230659"/>
                  <a:pt x="8237" y="255373"/>
                </a:cubicBezTo>
                <a:cubicBezTo>
                  <a:pt x="10983" y="266357"/>
                  <a:pt x="6348" y="283261"/>
                  <a:pt x="16475" y="288324"/>
                </a:cubicBezTo>
                <a:cubicBezTo>
                  <a:pt x="25331" y="292752"/>
                  <a:pt x="32333" y="276276"/>
                  <a:pt x="41189" y="271848"/>
                </a:cubicBezTo>
                <a:cubicBezTo>
                  <a:pt x="48956" y="267965"/>
                  <a:pt x="57664" y="266357"/>
                  <a:pt x="65902" y="263611"/>
                </a:cubicBezTo>
                <a:lnTo>
                  <a:pt x="181232" y="27184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Полилиния 62"/>
          <p:cNvSpPr/>
          <p:nvPr/>
        </p:nvSpPr>
        <p:spPr>
          <a:xfrm flipH="1">
            <a:off x="3659202" y="1301578"/>
            <a:ext cx="45719" cy="473676"/>
          </a:xfrm>
          <a:custGeom>
            <a:avLst/>
            <a:gdLst>
              <a:gd name="connsiteX0" fmla="*/ 2106 w 51599"/>
              <a:gd name="connsiteY0" fmla="*/ 0 h 535460"/>
              <a:gd name="connsiteX1" fmla="*/ 18582 w 51599"/>
              <a:gd name="connsiteY1" fmla="*/ 329514 h 535460"/>
              <a:gd name="connsiteX2" fmla="*/ 26820 w 51599"/>
              <a:gd name="connsiteY2" fmla="*/ 354227 h 535460"/>
              <a:gd name="connsiteX3" fmla="*/ 35057 w 51599"/>
              <a:gd name="connsiteY3" fmla="*/ 403654 h 535460"/>
              <a:gd name="connsiteX4" fmla="*/ 43295 w 51599"/>
              <a:gd name="connsiteY4" fmla="*/ 436606 h 535460"/>
              <a:gd name="connsiteX5" fmla="*/ 51533 w 51599"/>
              <a:gd name="connsiteY5" fmla="*/ 535460 h 53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599" h="535460">
                <a:moveTo>
                  <a:pt x="2106" y="0"/>
                </a:moveTo>
                <a:cubicBezTo>
                  <a:pt x="6328" y="151992"/>
                  <a:pt x="-13146" y="218470"/>
                  <a:pt x="18582" y="329514"/>
                </a:cubicBezTo>
                <a:cubicBezTo>
                  <a:pt x="20968" y="337863"/>
                  <a:pt x="24074" y="345989"/>
                  <a:pt x="26820" y="354227"/>
                </a:cubicBezTo>
                <a:cubicBezTo>
                  <a:pt x="29566" y="370703"/>
                  <a:pt x="31781" y="387275"/>
                  <a:pt x="35057" y="403654"/>
                </a:cubicBezTo>
                <a:cubicBezTo>
                  <a:pt x="37277" y="414756"/>
                  <a:pt x="41434" y="425438"/>
                  <a:pt x="43295" y="436606"/>
                </a:cubicBezTo>
                <a:cubicBezTo>
                  <a:pt x="52895" y="494207"/>
                  <a:pt x="51533" y="489896"/>
                  <a:pt x="51533" y="53546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6" name="TextBox 65"/>
              <p:cNvSpPr txBox="1"/>
              <p:nvPr/>
            </p:nvSpPr>
            <p:spPr>
              <a:xfrm>
                <a:off x="3697011" y="3295544"/>
                <a:ext cx="725376" cy="3341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0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  <m:sup/>
                      </m:sSup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7011" y="3295544"/>
                <a:ext cx="725376" cy="334130"/>
              </a:xfrm>
              <a:prstGeom prst="rect">
                <a:avLst/>
              </a:prstGeom>
              <a:blipFill rotWithShape="1">
                <a:blip r:embed="rId2"/>
                <a:stretch>
                  <a:fillRect b="-92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884842" y="4896353"/>
                <a:ext cx="584269" cy="3929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e>
                        <m:sup/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842" y="4896353"/>
                <a:ext cx="584269" cy="39299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523068" y="4896353"/>
                <a:ext cx="845801" cy="3929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e>
                        <m:sup/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3068" y="4896353"/>
                <a:ext cx="845801" cy="39299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Полилиния 44"/>
          <p:cNvSpPr/>
          <p:nvPr/>
        </p:nvSpPr>
        <p:spPr>
          <a:xfrm flipH="1">
            <a:off x="5681843" y="4364903"/>
            <a:ext cx="45719" cy="120600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олилиния 45"/>
          <p:cNvSpPr/>
          <p:nvPr/>
        </p:nvSpPr>
        <p:spPr>
          <a:xfrm flipH="1">
            <a:off x="5713447" y="4623298"/>
            <a:ext cx="45719" cy="120600"/>
          </a:xfrm>
          <a:custGeom>
            <a:avLst/>
            <a:gdLst>
              <a:gd name="connsiteX0" fmla="*/ 0 w 0"/>
              <a:gd name="connsiteY0" fmla="*/ 0 h 131806"/>
              <a:gd name="connsiteX1" fmla="*/ 0 w 0"/>
              <a:gd name="connsiteY1" fmla="*/ 131806 h 13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1806">
                <a:moveTo>
                  <a:pt x="0" y="0"/>
                </a:moveTo>
                <a:lnTo>
                  <a:pt x="0" y="1318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88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3501" y="857249"/>
            <a:ext cx="8058150" cy="1057275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ru-RU" sz="6000" dirty="0" smtClean="0"/>
              <a:t>         </a:t>
            </a:r>
            <a:r>
              <a:rPr lang="ru-RU" sz="60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Экстре́мум</a:t>
            </a:r>
            <a:endParaRPr lang="ru-RU" sz="60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438400"/>
            <a:ext cx="10141696" cy="44513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максимальное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или минимальное значение функции на заданном множестве. Точка, в которой достигается экстремум называется точкой экстремума. Соответственно, если достигается минимум — точка экстремума называется точкой минимума, а если максимум — точкой максимума</a:t>
            </a:r>
          </a:p>
        </p:txBody>
      </p:sp>
    </p:spTree>
    <p:extLst>
      <p:ext uri="{BB962C8B-B14F-4D97-AF65-F5344CB8AC3E}">
        <p14:creationId xmlns:p14="http://schemas.microsoft.com/office/powerpoint/2010/main" val="16936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1154" y="764117"/>
            <a:ext cx="8761413" cy="921807"/>
          </a:xfrm>
        </p:spPr>
        <p:txBody>
          <a:bodyPr/>
          <a:lstStyle/>
          <a:p>
            <a:r>
              <a:rPr lang="ru-RU" sz="4400" b="1" i="1" dirty="0" smtClean="0"/>
              <a:t>у=ах</a:t>
            </a:r>
            <a:r>
              <a:rPr lang="ru-RU" sz="4400" b="1" i="1" baseline="30000" dirty="0" smtClean="0"/>
              <a:t>2</a:t>
            </a:r>
            <a:r>
              <a:rPr lang="ru-RU" sz="4400" b="1" i="1" dirty="0" smtClean="0"/>
              <a:t>+</a:t>
            </a:r>
            <a:r>
              <a:rPr lang="en-US" sz="4400" b="1" i="1" dirty="0" smtClean="0"/>
              <a:t>b</a:t>
            </a:r>
            <a:r>
              <a:rPr lang="ru-RU" sz="4400" b="1" i="1" dirty="0" err="1" smtClean="0"/>
              <a:t>х+с</a:t>
            </a:r>
            <a:r>
              <a:rPr lang="ru-RU" sz="4400" b="1" i="1" dirty="0" smtClean="0"/>
              <a:t> </a:t>
            </a:r>
            <a:r>
              <a:rPr lang="ru-RU" sz="4400" b="1" i="1" dirty="0"/>
              <a:t>(а≠0)</a:t>
            </a:r>
            <a:endParaRPr lang="ru-RU" sz="4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5" y="1866900"/>
            <a:ext cx="11249026" cy="3000375"/>
          </a:xfrm>
        </p:spPr>
      </p:pic>
      <p:sp>
        <p:nvSpPr>
          <p:cNvPr id="7" name="Прямоугольник 6"/>
          <p:cNvSpPr/>
          <p:nvPr/>
        </p:nvSpPr>
        <p:spPr>
          <a:xfrm>
            <a:off x="3043238" y="4867275"/>
            <a:ext cx="6096000" cy="202953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1960">
              <a:lnSpc>
                <a:spcPct val="150000"/>
              </a:lnSpc>
              <a:spcBef>
                <a:spcPts val="265"/>
              </a:spcBef>
              <a:spcAft>
                <a:spcPts val="0"/>
              </a:spcAft>
            </a:pP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I.  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&gt;0 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при 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i="1" baseline="-25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  </a:t>
            </a:r>
            <a:r>
              <a:rPr lang="ru-RU" sz="2800" b="1" i="1" baseline="-25000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и  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&gt;0 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при  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i="1" baseline="-25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endParaRPr lang="ru-RU" sz="2800" b="1"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1960">
              <a:lnSpc>
                <a:spcPct val="150000"/>
              </a:lnSpc>
              <a:spcBef>
                <a:spcPts val="265"/>
              </a:spcBef>
              <a:spcAft>
                <a:spcPts val="0"/>
              </a:spcAft>
            </a:pP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II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.  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0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при 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i="1" baseline="-25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800" b="1" i="1" baseline="-25000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  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и</a:t>
            </a:r>
            <a:r>
              <a:rPr lang="ru-RU" sz="2800" b="1" i="1" baseline="-25000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 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&gt;0  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при  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i="1" baseline="-25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u-RU" sz="2800" b="1" i="1" baseline="-25000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 </a:t>
            </a:r>
            <a:endParaRPr lang="ru-RU" sz="2800" b="1"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1960">
              <a:lnSpc>
                <a:spcPct val="150000"/>
              </a:lnSpc>
              <a:spcBef>
                <a:spcPts val="265"/>
              </a:spcBef>
              <a:spcAft>
                <a:spcPts val="0"/>
              </a:spcAft>
            </a:pPr>
            <a:r>
              <a:rPr lang="ru-RU" sz="2800" b="1" i="1" dirty="0" smtClean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 III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.   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&gt;0 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при  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≠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37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i="1" dirty="0">
                <a:solidFill>
                  <a:schemeClr val="bg1">
                    <a:lumMod val="95000"/>
                  </a:schemeClr>
                </a:solidFill>
              </a:rPr>
              <a:t>y</a:t>
            </a:r>
            <a:r>
              <a:rPr lang="ru-RU" sz="5400" b="1" i="1" dirty="0">
                <a:solidFill>
                  <a:schemeClr val="bg1">
                    <a:lumMod val="95000"/>
                  </a:schemeClr>
                </a:solidFill>
              </a:rPr>
              <a:t>=</a:t>
            </a:r>
            <a:r>
              <a:rPr lang="en-US" sz="5400" b="1" i="1" dirty="0">
                <a:solidFill>
                  <a:schemeClr val="bg1">
                    <a:lumMod val="95000"/>
                  </a:schemeClr>
                </a:solidFill>
              </a:rPr>
              <a:t>ax</a:t>
            </a:r>
            <a:r>
              <a:rPr lang="ru-RU" sz="5400" b="1" i="1" baseline="30000" dirty="0" smtClean="0">
                <a:solidFill>
                  <a:schemeClr val="bg1">
                    <a:lumMod val="95000"/>
                  </a:schemeClr>
                </a:solidFill>
              </a:rPr>
              <a:t>2</a:t>
            </a:r>
            <a:r>
              <a:rPr lang="ru-RU" sz="5400" b="1" i="1" dirty="0" smtClean="0">
                <a:solidFill>
                  <a:schemeClr val="bg1">
                    <a:lumMod val="95000"/>
                  </a:schemeClr>
                </a:solidFill>
              </a:rPr>
              <a:t>+</a:t>
            </a:r>
            <a:r>
              <a:rPr lang="en-US" sz="5400" b="1" i="1" dirty="0" err="1" smtClean="0">
                <a:solidFill>
                  <a:schemeClr val="bg1">
                    <a:lumMod val="95000"/>
                  </a:schemeClr>
                </a:solidFill>
              </a:rPr>
              <a:t>bx</a:t>
            </a:r>
            <a:r>
              <a:rPr lang="ru-RU" sz="5400" b="1" i="1" dirty="0">
                <a:solidFill>
                  <a:schemeClr val="bg1">
                    <a:lumMod val="95000"/>
                  </a:schemeClr>
                </a:solidFill>
              </a:rPr>
              <a:t>+</a:t>
            </a:r>
            <a:r>
              <a:rPr lang="en-US" sz="5400" b="1" i="1" dirty="0">
                <a:solidFill>
                  <a:schemeClr val="bg1">
                    <a:lumMod val="95000"/>
                  </a:schemeClr>
                </a:solidFill>
              </a:rPr>
              <a:t>c</a:t>
            </a:r>
            <a:r>
              <a:rPr lang="ru-RU" sz="5400" b="1" i="1" dirty="0">
                <a:solidFill>
                  <a:schemeClr val="bg1">
                    <a:lumMod val="95000"/>
                  </a:schemeClr>
                </a:solidFill>
              </a:rPr>
              <a:t>=</a:t>
            </a:r>
            <a:r>
              <a:rPr lang="en-US" sz="5400" b="1" i="1" dirty="0">
                <a:solidFill>
                  <a:schemeClr val="bg1">
                    <a:lumMod val="95000"/>
                  </a:schemeClr>
                </a:solidFill>
              </a:rPr>
              <a:t>a</a:t>
            </a:r>
            <a:r>
              <a:rPr lang="ru-RU" sz="5400" b="1" i="1" dirty="0">
                <a:solidFill>
                  <a:schemeClr val="bg1">
                    <a:lumMod val="95000"/>
                  </a:schemeClr>
                </a:solidFill>
              </a:rPr>
              <a:t>(</a:t>
            </a:r>
            <a:r>
              <a:rPr lang="en-US" sz="5400" b="1" i="1" dirty="0">
                <a:solidFill>
                  <a:schemeClr val="bg1">
                    <a:lumMod val="95000"/>
                  </a:schemeClr>
                </a:solidFill>
              </a:rPr>
              <a:t>x</a:t>
            </a:r>
            <a:r>
              <a:rPr lang="ru-RU" sz="5400" b="1" i="1" dirty="0">
                <a:solidFill>
                  <a:schemeClr val="bg1">
                    <a:lumMod val="95000"/>
                  </a:schemeClr>
                </a:solidFill>
              </a:rPr>
              <a:t>-</a:t>
            </a:r>
            <a:r>
              <a:rPr lang="en-US" sz="5400" b="1" i="1" dirty="0">
                <a:solidFill>
                  <a:schemeClr val="bg1">
                    <a:lumMod val="95000"/>
                  </a:schemeClr>
                </a:solidFill>
              </a:rPr>
              <a:t>x</a:t>
            </a:r>
            <a:r>
              <a:rPr lang="ru-RU" sz="5400" b="1" i="1" baseline="-25000" dirty="0">
                <a:solidFill>
                  <a:schemeClr val="bg1">
                    <a:lumMod val="95000"/>
                  </a:schemeClr>
                </a:solidFill>
              </a:rPr>
              <a:t>1</a:t>
            </a:r>
            <a:r>
              <a:rPr lang="ru-RU" sz="5400" b="1" i="1" dirty="0">
                <a:solidFill>
                  <a:schemeClr val="bg1">
                    <a:lumMod val="95000"/>
                  </a:schemeClr>
                </a:solidFill>
              </a:rPr>
              <a:t>)(</a:t>
            </a:r>
            <a:r>
              <a:rPr lang="en-US" sz="5400" b="1" i="1" dirty="0">
                <a:solidFill>
                  <a:schemeClr val="bg1">
                    <a:lumMod val="95000"/>
                  </a:schemeClr>
                </a:solidFill>
              </a:rPr>
              <a:t>x</a:t>
            </a:r>
            <a:r>
              <a:rPr lang="ru-RU" sz="5400" b="1" i="1" cap="small" dirty="0">
                <a:solidFill>
                  <a:schemeClr val="bg1">
                    <a:lumMod val="95000"/>
                  </a:schemeClr>
                </a:solidFill>
              </a:rPr>
              <a:t>-</a:t>
            </a:r>
            <a:r>
              <a:rPr lang="en-US" sz="5400" b="1" i="1" dirty="0">
                <a:solidFill>
                  <a:schemeClr val="bg1">
                    <a:lumMod val="95000"/>
                  </a:schemeClr>
                </a:solidFill>
              </a:rPr>
              <a:t>x</a:t>
            </a:r>
            <a:r>
              <a:rPr lang="ru-RU" sz="5400" b="1" i="1" cap="small" baseline="-25000" dirty="0">
                <a:solidFill>
                  <a:schemeClr val="bg1">
                    <a:lumMod val="95000"/>
                  </a:schemeClr>
                </a:solidFill>
              </a:rPr>
              <a:t>2</a:t>
            </a:r>
            <a:r>
              <a:rPr lang="ru-RU" sz="5400" b="1" i="1" cap="small" dirty="0">
                <a:solidFill>
                  <a:schemeClr val="bg1">
                    <a:lumMod val="95000"/>
                  </a:schemeClr>
                </a:solidFill>
              </a:rPr>
              <a:t>)</a:t>
            </a:r>
            <a:endParaRPr lang="ru-RU" sz="5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507379" y="2879725"/>
            <a:ext cx="8825659" cy="3416300"/>
          </a:xfrm>
        </p:spPr>
        <p:txBody>
          <a:bodyPr/>
          <a:lstStyle/>
          <a:p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</a:rPr>
              <a:t>Если </a:t>
            </a:r>
            <a:r>
              <a:rPr lang="en-US" sz="48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ru-RU" sz="4800" i="1" baseline="-25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sz="48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≠</a:t>
            </a:r>
            <a:r>
              <a:rPr lang="en-US" sz="48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ru-RU" sz="4800" i="1" baseline="-25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4800" dirty="0">
                <a:solidFill>
                  <a:schemeClr val="accent1">
                    <a:lumMod val="50000"/>
                  </a:schemeClr>
                </a:solidFill>
              </a:rPr>
              <a:t>, то </a:t>
            </a:r>
            <a:r>
              <a:rPr lang="ru-RU" sz="48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ru-RU" sz="4800" i="1" baseline="-25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sz="4800" dirty="0">
                <a:solidFill>
                  <a:schemeClr val="accent1">
                    <a:lumMod val="50000"/>
                  </a:schemeClr>
                </a:solidFill>
              </a:rPr>
              <a:t> и </a:t>
            </a:r>
            <a:r>
              <a:rPr lang="ru-RU" sz="48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  <a:r>
              <a:rPr lang="ru-RU" sz="4800" i="1" baseline="-25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4800" baseline="-25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800" dirty="0">
                <a:solidFill>
                  <a:schemeClr val="accent1">
                    <a:lumMod val="50000"/>
                  </a:schemeClr>
                </a:solidFill>
              </a:rPr>
              <a:t>не являются точками экстремума.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656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90550" y="676274"/>
            <a:ext cx="5867400" cy="5705475"/>
          </a:xfrm>
        </p:spPr>
        <p:txBody>
          <a:bodyPr/>
          <a:lstStyle/>
          <a:p>
            <a:r>
              <a:rPr lang="ru-RU" sz="3200" b="1" i="1" dirty="0"/>
              <a:t> </a:t>
            </a:r>
            <a:r>
              <a:rPr lang="ru-RU" sz="3200" b="1" i="1" dirty="0" smtClean="0"/>
              <a:t>               </a:t>
            </a:r>
            <a:r>
              <a:rPr lang="ru-RU" sz="3200" b="1" i="1" u="sng" dirty="0" smtClean="0"/>
              <a:t>Теорема </a:t>
            </a:r>
            <a:r>
              <a:rPr lang="ru-RU" sz="3200" b="1" i="1" u="sng" dirty="0"/>
              <a:t>1.</a:t>
            </a:r>
            <a:r>
              <a:rPr lang="ru-RU" sz="3200" b="1" i="1" dirty="0"/>
              <a:t> </a:t>
            </a:r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800" dirty="0" smtClean="0"/>
              <a:t>Для </a:t>
            </a:r>
            <a:r>
              <a:rPr lang="ru-RU" sz="2800" dirty="0"/>
              <a:t>того чтобы </a:t>
            </a:r>
            <a:r>
              <a:rPr lang="ru-RU" sz="2800" b="1" i="1" dirty="0"/>
              <a:t>х=х</a:t>
            </a:r>
            <a:r>
              <a:rPr lang="ru-RU" sz="2800" b="1" i="1" baseline="-25000" dirty="0"/>
              <a:t>0</a:t>
            </a:r>
            <a:r>
              <a:rPr lang="ru-RU" sz="2800" b="1" i="1" dirty="0"/>
              <a:t> </a:t>
            </a:r>
            <a:r>
              <a:rPr lang="ru-RU" sz="2800" dirty="0"/>
              <a:t>была точкой экстремума функции </a:t>
            </a:r>
            <a:r>
              <a:rPr lang="ru-RU" sz="2800" b="1" i="1" dirty="0" smtClean="0"/>
              <a:t>у=ах</a:t>
            </a:r>
            <a:r>
              <a:rPr lang="ru-RU" sz="2800" b="1" i="1" baseline="30000" dirty="0" smtClean="0"/>
              <a:t>2</a:t>
            </a:r>
            <a:r>
              <a:rPr lang="ru-RU" sz="2800" b="1" i="1" dirty="0" smtClean="0"/>
              <a:t>+</a:t>
            </a:r>
            <a:r>
              <a:rPr lang="en-US" sz="2800" b="1" i="1" dirty="0" smtClean="0"/>
              <a:t>b</a:t>
            </a:r>
            <a:r>
              <a:rPr lang="ru-RU" sz="2800" b="1" i="1" dirty="0" err="1" smtClean="0"/>
              <a:t>х+с</a:t>
            </a:r>
            <a:r>
              <a:rPr lang="ru-RU" sz="2800" b="1" i="1" dirty="0"/>
              <a:t>, </a:t>
            </a:r>
            <a:r>
              <a:rPr lang="ru-RU" sz="2800" dirty="0"/>
              <a:t>необходимо и достаточно, чтобы существовало такое число </a:t>
            </a:r>
            <a:r>
              <a:rPr lang="ru-RU" sz="2800" b="1" i="1" dirty="0"/>
              <a:t>к, </a:t>
            </a:r>
            <a:r>
              <a:rPr lang="ru-RU" sz="2800" dirty="0"/>
              <a:t>при котором многочлен </a:t>
            </a:r>
            <a:r>
              <a:rPr lang="ru-RU" sz="2800" b="1" i="1" dirty="0" smtClean="0"/>
              <a:t>ах</a:t>
            </a:r>
            <a:r>
              <a:rPr lang="ru-RU" sz="2800" b="1" i="1" baseline="30000" dirty="0" smtClean="0"/>
              <a:t>2</a:t>
            </a:r>
            <a:r>
              <a:rPr lang="ru-RU" sz="2800" b="1" i="1" dirty="0" smtClean="0"/>
              <a:t>+</a:t>
            </a:r>
            <a:r>
              <a:rPr lang="en-US" sz="2800" b="1" i="1" dirty="0" smtClean="0"/>
              <a:t>b</a:t>
            </a:r>
            <a:r>
              <a:rPr lang="ru-RU" sz="2800" b="1" i="1" dirty="0" err="1" smtClean="0"/>
              <a:t>х+с-к</a:t>
            </a:r>
            <a:r>
              <a:rPr lang="ru-RU" sz="2800" b="1" i="1" dirty="0" smtClean="0"/>
              <a:t> </a:t>
            </a:r>
            <a:r>
              <a:rPr lang="ru-RU" sz="2800" dirty="0"/>
              <a:t>имеет двукратный корень </a:t>
            </a:r>
            <a:r>
              <a:rPr lang="ru-RU" sz="2800" b="1" i="1" dirty="0"/>
              <a:t>х=х</a:t>
            </a:r>
            <a:r>
              <a:rPr lang="ru-RU" sz="2800" b="1" i="1" baseline="-25000" dirty="0"/>
              <a:t>0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619334" y="485774"/>
            <a:ext cx="5296441" cy="5895975"/>
          </a:xfrm>
        </p:spPr>
        <p:txBody>
          <a:bodyPr>
            <a:normAutofit/>
          </a:bodyPr>
          <a:lstStyle/>
          <a:p>
            <a:r>
              <a:rPr lang="ru-RU" sz="2400" b="1" i="1" dirty="0"/>
              <a:t> </a:t>
            </a:r>
            <a:r>
              <a:rPr lang="ru-RU" sz="2400" b="1" i="1" dirty="0" smtClean="0"/>
              <a:t>     </a:t>
            </a:r>
          </a:p>
          <a:p>
            <a:r>
              <a:rPr lang="ru-RU" sz="2400" b="1" i="1" dirty="0"/>
              <a:t> </a:t>
            </a:r>
            <a:r>
              <a:rPr lang="ru-RU" sz="2400" b="1" i="1" dirty="0" smtClean="0"/>
              <a:t>       </a:t>
            </a:r>
            <a:r>
              <a:rPr lang="ru-RU" sz="2400" b="1" i="1" u="sng" dirty="0" smtClean="0"/>
              <a:t>Доказательство</a:t>
            </a:r>
          </a:p>
          <a:p>
            <a:endParaRPr lang="ru-RU" sz="2400" b="1" i="1" u="sng" dirty="0"/>
          </a:p>
          <a:p>
            <a:endParaRPr lang="ru-RU" sz="2400" b="1" dirty="0"/>
          </a:p>
          <a:p>
            <a:r>
              <a:rPr lang="ru-RU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</a:t>
            </a:r>
            <a:r>
              <a:rPr lang="ru-RU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ассмотрим функцию 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=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)-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 </a:t>
            </a:r>
            <a:r>
              <a:rPr lang="ru-RU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или            </a:t>
            </a:r>
            <a:r>
              <a:rPr lang="ru-RU" b="1" i="1" cap="none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у+к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=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), </a:t>
            </a:r>
            <a:r>
              <a:rPr lang="ru-RU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где 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r>
              <a:rPr lang="ru-RU" b="1" i="1" cap="none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).</a:t>
            </a:r>
          </a:p>
          <a:p>
            <a:r>
              <a:rPr lang="ru-RU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Функции  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ru-RU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 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)-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 </a:t>
            </a:r>
            <a:r>
              <a:rPr lang="ru-RU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имеют экстремумы в одних и тех же точках.</a:t>
            </a:r>
          </a:p>
          <a:p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=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)-</a:t>
            </a:r>
            <a:r>
              <a:rPr lang="en-US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к=/(х</a:t>
            </a:r>
            <a:r>
              <a:rPr lang="ru-RU" b="1" i="1" cap="none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endParaRPr lang="ru-RU" cap="non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у</a:t>
            </a:r>
            <a:r>
              <a:rPr lang="ru-RU" b="1" i="1" cap="none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=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(х)=/(</a:t>
            </a:r>
            <a:r>
              <a:rPr lang="en-US" b="1" i="1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r>
              <a:rPr lang="ru-RU" b="1" i="1" cap="none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)-/(</a:t>
            </a:r>
            <a:r>
              <a:rPr lang="en-US" b="1" i="1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r>
              <a:rPr lang="ru-RU" b="1" i="1" cap="none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  <a:r>
              <a:rPr lang="ru-RU" b="1" i="1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)=0, </a:t>
            </a:r>
          </a:p>
          <a:p>
            <a:r>
              <a:rPr lang="ru-RU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значит </a:t>
            </a:r>
            <a:r>
              <a:rPr lang="en-US" sz="1800" b="1" i="1" dirty="0">
                <a:solidFill>
                  <a:schemeClr val="tx1"/>
                </a:solidFill>
              </a:rPr>
              <a:t>x</a:t>
            </a:r>
            <a:r>
              <a:rPr lang="ru-RU" sz="1800" b="1" i="1" baseline="-25000" dirty="0" smtClean="0">
                <a:solidFill>
                  <a:schemeClr val="tx1"/>
                </a:solidFill>
              </a:rPr>
              <a:t>1</a:t>
            </a:r>
            <a:r>
              <a:rPr lang="ru-RU" sz="1800" b="1" i="1" dirty="0" smtClean="0">
                <a:solidFill>
                  <a:schemeClr val="tx1"/>
                </a:solidFill>
              </a:rPr>
              <a:t>=</a:t>
            </a:r>
            <a:r>
              <a:rPr lang="en-US" sz="1800" b="1" i="1" dirty="0" smtClean="0">
                <a:solidFill>
                  <a:schemeClr val="tx1"/>
                </a:solidFill>
              </a:rPr>
              <a:t>x</a:t>
            </a:r>
            <a:r>
              <a:rPr lang="ru-RU" sz="1800" b="1" i="1" baseline="-25000" dirty="0">
                <a:solidFill>
                  <a:schemeClr val="tx1"/>
                </a:solidFill>
              </a:rPr>
              <a:t>2 </a:t>
            </a:r>
            <a:r>
              <a:rPr lang="ru-RU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-точка </a:t>
            </a:r>
          </a:p>
          <a:p>
            <a:r>
              <a:rPr lang="ru-RU" cap="non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экстремума (минимума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10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54879" y="868893"/>
            <a:ext cx="8761413" cy="706964"/>
          </a:xfrm>
        </p:spPr>
        <p:txBody>
          <a:bodyPr/>
          <a:lstStyle/>
          <a:p>
            <a:r>
              <a:rPr lang="ru-RU" sz="6000" b="1" dirty="0" smtClean="0"/>
              <a:t>ПРИМЕР</a:t>
            </a:r>
            <a:r>
              <a:rPr lang="en-US" sz="6000" b="1" dirty="0" smtClean="0"/>
              <a:t>:</a:t>
            </a:r>
            <a:endParaRPr lang="ru-RU" sz="60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Объект 4"/>
              <p:cNvSpPr>
                <a:spLocks noGrp="1"/>
              </p:cNvSpPr>
              <p:nvPr>
                <p:ph idx="1"/>
              </p:nvPr>
            </p:nvSpPr>
            <p:spPr>
              <a:xfrm>
                <a:off x="371476" y="2266951"/>
                <a:ext cx="11468100" cy="4476749"/>
              </a:xfrm>
            </p:spPr>
            <p:txBody>
              <a:bodyPr>
                <a:normAutofit fontScale="92500" lnSpcReduction="100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ru-RU" dirty="0" smtClean="0"/>
                  <a:t>Найти точку экстремума функции </a:t>
                </a:r>
                <a:r>
                  <a:rPr lang="ru-RU" b="1" i="1" dirty="0"/>
                  <a:t>у=х</a:t>
                </a:r>
                <a:r>
                  <a:rPr lang="ru-RU" b="1" i="1" baseline="30000" dirty="0"/>
                  <a:t>2</a:t>
                </a:r>
                <a:r>
                  <a:rPr lang="ru-RU" b="1" i="1" dirty="0"/>
                  <a:t>+7х+6 </a:t>
                </a:r>
                <a:r>
                  <a:rPr lang="ru-RU" dirty="0"/>
                  <a:t>и подобрать значение </a:t>
                </a:r>
                <a:r>
                  <a:rPr lang="ru-RU" b="1" i="1" dirty="0"/>
                  <a:t>к </a:t>
                </a:r>
                <a:r>
                  <a:rPr lang="ru-RU" dirty="0"/>
                  <a:t>так чтобы один из нулей данной функции была точкой экстремума.</a:t>
                </a:r>
              </a:p>
              <a:p>
                <a:pPr>
                  <a:lnSpc>
                    <a:spcPct val="150000"/>
                  </a:lnSpc>
                </a:pPr>
                <a:r>
                  <a:rPr lang="ru-RU" dirty="0"/>
                  <a:t>Очевидно, </a:t>
                </a:r>
                <a:r>
                  <a:rPr lang="ru-RU" dirty="0" smtClean="0"/>
                  <a:t>что</a:t>
                </a:r>
                <a:r>
                  <a:rPr lang="en-US" dirty="0" smtClean="0"/>
                  <a:t> </a:t>
                </a:r>
                <a:r>
                  <a:rPr lang="en-US" sz="2000" b="1" i="1" dirty="0"/>
                  <a:t>x</a:t>
                </a:r>
                <a14:m>
                  <m:oMath xmlns:m="http://schemas.openxmlformats.org/officeDocument/2006/math">
                    <m:r>
                      <a:rPr lang="ru-RU" sz="2400" b="1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ru-RU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ru-RU" sz="24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2400" b="1" i="1"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  <m:r>
                      <a:rPr lang="ru-RU" sz="2400" b="1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ru-RU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400" b="1" i="1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ru-RU" sz="24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</a:rPr>
                      <m:t>−</m:t>
                    </m:r>
                    <m:r>
                      <a:rPr lang="ru-RU" sz="24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ru-RU" sz="2400" b="1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ru-RU" sz="2400" b="1" i="1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ru-RU" sz="2400" b="1" dirty="0"/>
                  <a:t> </a:t>
                </a:r>
                <a:r>
                  <a:rPr lang="en-US" sz="2400" b="1" i="1" dirty="0" smtClean="0">
                    <a:latin typeface="Bauhaus 93" panose="04030905020B02020C02" pitchFamily="82" charset="0"/>
                  </a:rPr>
                  <a:t> </a:t>
                </a:r>
                <a:r>
                  <a:rPr lang="ru-RU" dirty="0"/>
                  <a:t>точка минимума функции.</a:t>
                </a:r>
              </a:p>
              <a:p>
                <a:pPr>
                  <a:lnSpc>
                    <a:spcPct val="150000"/>
                  </a:lnSpc>
                </a:pPr>
                <a:r>
                  <a:rPr lang="ru-RU" dirty="0"/>
                  <a:t>Нули данной </a:t>
                </a:r>
                <a:r>
                  <a:rPr lang="ru-RU" dirty="0" smtClean="0"/>
                  <a:t>функции</a:t>
                </a:r>
                <a:r>
                  <a:rPr lang="ru-RU" i="1" dirty="0">
                    <a:solidFill>
                      <a:schemeClr val="accent1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ru-RU" b="1" i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x</a:t>
                </a:r>
                <a:r>
                  <a:rPr lang="ru-RU" b="1" i="1" baseline="-250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1</a:t>
                </a:r>
                <a:r>
                  <a:rPr lang="ru-RU" dirty="0" smtClean="0"/>
                  <a:t> </a:t>
                </a:r>
                <a:r>
                  <a:rPr lang="ru-RU" b="1" i="1" dirty="0" smtClean="0"/>
                  <a:t>= </a:t>
                </a:r>
                <a:r>
                  <a:rPr lang="ru-RU" b="1" dirty="0" smtClean="0"/>
                  <a:t>-</a:t>
                </a:r>
                <a:r>
                  <a:rPr lang="en-US" b="1" dirty="0" smtClean="0"/>
                  <a:t>6</a:t>
                </a:r>
                <a:r>
                  <a:rPr lang="ru-RU" b="1" dirty="0" smtClean="0"/>
                  <a:t> </a:t>
                </a:r>
                <a:r>
                  <a:rPr lang="ru-RU" dirty="0"/>
                  <a:t>и </a:t>
                </a:r>
                <a:r>
                  <a:rPr lang="ru-RU" b="1" i="1" dirty="0"/>
                  <a:t>х</a:t>
                </a:r>
                <a:r>
                  <a:rPr lang="ru-RU" b="1" i="1" baseline="-25000" dirty="0"/>
                  <a:t>2</a:t>
                </a:r>
                <a:r>
                  <a:rPr lang="ru-RU" b="1" i="1" dirty="0"/>
                  <a:t>= -1. </a:t>
                </a:r>
                <a:r>
                  <a:rPr lang="ru-RU" dirty="0"/>
                  <a:t>Подберем </a:t>
                </a:r>
                <a:r>
                  <a:rPr lang="ru-RU" b="1" i="1" dirty="0"/>
                  <a:t>к </a:t>
                </a:r>
                <a:r>
                  <a:rPr lang="ru-RU" dirty="0"/>
                  <a:t>так чтобы имело место равенство </a:t>
                </a:r>
                <a:endParaRPr lang="en-US" dirty="0" smtClean="0"/>
              </a:p>
              <a:p>
                <a:pPr>
                  <a:lnSpc>
                    <a:spcPct val="150000"/>
                  </a:lnSpc>
                </a:pPr>
                <a:r>
                  <a:rPr lang="ru-RU" b="1" i="1" dirty="0" smtClean="0"/>
                  <a:t>х</a:t>
                </a:r>
                <a:r>
                  <a:rPr lang="ru-RU" b="1" i="1" baseline="30000" dirty="0" smtClean="0"/>
                  <a:t>2</a:t>
                </a:r>
                <a:r>
                  <a:rPr lang="ru-RU" b="1" i="1" dirty="0" smtClean="0"/>
                  <a:t>+7х+6- </a:t>
                </a:r>
                <a:r>
                  <a:rPr lang="ru-RU" b="1" i="1" dirty="0"/>
                  <a:t>к=(</a:t>
                </a:r>
                <a:r>
                  <a:rPr lang="ru-RU" b="1" i="1" dirty="0" smtClean="0"/>
                  <a:t>х+1)</a:t>
                </a:r>
                <a:r>
                  <a:rPr lang="ru-RU" b="1" i="1" baseline="30000" dirty="0" smtClean="0"/>
                  <a:t>2</a:t>
                </a:r>
              </a:p>
              <a:p>
                <a:pPr>
                  <a:lnSpc>
                    <a:spcPct val="150000"/>
                  </a:lnSpc>
                </a:pPr>
                <a:r>
                  <a:rPr lang="ru-RU" b="1" i="1" baseline="30000" dirty="0" smtClean="0"/>
                  <a:t> </a:t>
                </a:r>
                <a:r>
                  <a:rPr lang="ru-RU" dirty="0"/>
                  <a:t>Тогда </a:t>
                </a:r>
                <a:r>
                  <a:rPr lang="ru-RU" b="1" i="1" dirty="0"/>
                  <a:t>х= -1 </a:t>
                </a:r>
                <a:r>
                  <a:rPr lang="ru-RU" dirty="0"/>
                  <a:t>точка экстремума (минимума</a:t>
                </a:r>
                <a:r>
                  <a:rPr lang="ru-RU" dirty="0" smtClean="0"/>
                  <a:t>)</a:t>
                </a:r>
                <a:r>
                  <a:rPr lang="ru-RU" dirty="0"/>
                  <a:t> </a:t>
                </a:r>
              </a:p>
              <a:p>
                <a:pPr>
                  <a:lnSpc>
                    <a:spcPct val="150000"/>
                  </a:lnSpc>
                </a:pPr>
                <a:r>
                  <a:rPr lang="ru-RU" dirty="0"/>
                  <a:t>Имеем </a:t>
                </a:r>
                <a:r>
                  <a:rPr lang="ru-RU" b="1" i="1" dirty="0"/>
                  <a:t>х</a:t>
                </a:r>
                <a:r>
                  <a:rPr lang="ru-RU" b="1" i="1" baseline="30000" dirty="0"/>
                  <a:t>2</a:t>
                </a:r>
                <a:r>
                  <a:rPr lang="ru-RU" b="1" i="1" dirty="0"/>
                  <a:t>+ 7х + 6-к= х</a:t>
                </a:r>
                <a:r>
                  <a:rPr lang="ru-RU" b="1" i="1" baseline="30000" dirty="0"/>
                  <a:t>2</a:t>
                </a:r>
                <a:r>
                  <a:rPr lang="ru-RU" b="1" i="1" dirty="0"/>
                  <a:t>+ 2х +1 К=5х +5</a:t>
                </a:r>
                <a:endParaRPr lang="ru-RU" dirty="0"/>
              </a:p>
              <a:p>
                <a:pPr>
                  <a:lnSpc>
                    <a:spcPct val="150000"/>
                  </a:lnSpc>
                </a:pPr>
                <a:r>
                  <a:rPr lang="ru-RU" dirty="0"/>
                  <a:t>Тогда х</a:t>
                </a:r>
                <a:r>
                  <a:rPr lang="ru-RU" baseline="30000" dirty="0"/>
                  <a:t>2</a:t>
                </a:r>
                <a:r>
                  <a:rPr lang="ru-RU" dirty="0"/>
                  <a:t>+ </a:t>
                </a:r>
                <a:r>
                  <a:rPr lang="ru-RU" b="1" i="1" dirty="0"/>
                  <a:t>7х + 6 - (5х +5) = х</a:t>
                </a:r>
                <a:r>
                  <a:rPr lang="ru-RU" b="1" i="1" baseline="30000" dirty="0"/>
                  <a:t>2</a:t>
                </a:r>
                <a:r>
                  <a:rPr lang="ru-RU" b="1" i="1" dirty="0"/>
                  <a:t>+ 2х +1= (х+1) </a:t>
                </a:r>
                <a:r>
                  <a:rPr lang="ru-RU" b="1" i="1" baseline="30000" dirty="0"/>
                  <a:t>2 </a:t>
                </a:r>
                <a:r>
                  <a:rPr lang="ru-RU" dirty="0"/>
                  <a:t>Постараемся эти же идеи переносить на многочлен третей степени.</a:t>
                </a:r>
              </a:p>
              <a:p>
                <a:endParaRPr lang="ru-RU" dirty="0"/>
              </a:p>
            </p:txBody>
          </p:sp>
        </mc:Choice>
        <mc:Fallback>
          <p:sp>
            <p:nvSpPr>
              <p:cNvPr id="5" name="Объек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1476" y="2266951"/>
                <a:ext cx="11468100" cy="4476749"/>
              </a:xfrm>
              <a:blipFill rotWithShape="1">
                <a:blip r:embed="rId2"/>
                <a:stretch>
                  <a:fillRect l="-106" b="-2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865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Заголовок 3"/>
              <p:cNvSpPr>
                <a:spLocks noGrp="1"/>
              </p:cNvSpPr>
              <p:nvPr>
                <p:ph type="title"/>
              </p:nvPr>
            </p:nvSpPr>
            <p:spPr>
              <a:xfrm>
                <a:off x="619125" y="714375"/>
                <a:ext cx="5667375" cy="5372100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sz="1000" b="1" i="1" dirty="0" smtClean="0"/>
                  <a:t>                                   </a:t>
                </a:r>
                <a:r>
                  <a:rPr lang="ru-RU" sz="3200" b="1" i="1" u="sng" dirty="0" smtClean="0"/>
                  <a:t>Теорема </a:t>
                </a:r>
                <a:r>
                  <a:rPr lang="ru-RU" sz="3200" b="1" i="1" u="sng" dirty="0"/>
                  <a:t>2</a:t>
                </a:r>
                <a:r>
                  <a:rPr lang="ru-RU" sz="3200" b="1" i="1" u="sng" dirty="0" smtClean="0"/>
                  <a:t>.</a:t>
                </a:r>
                <a:r>
                  <a:rPr lang="en-US" sz="1000" b="1" i="1" u="sng" dirty="0" smtClean="0"/>
                  <a:t/>
                </a:r>
                <a:br>
                  <a:rPr lang="en-US" sz="1000" b="1" i="1" u="sng" dirty="0" smtClean="0"/>
                </a:br>
                <a:r>
                  <a:rPr lang="en-US" sz="1000" b="1" i="1" u="sng" dirty="0"/>
                  <a:t/>
                </a:r>
                <a:br>
                  <a:rPr lang="en-US" sz="1000" b="1" i="1" u="sng" dirty="0"/>
                </a:br>
                <a:r>
                  <a:rPr lang="en-US" sz="1000" b="1" i="1" u="sng" dirty="0" smtClean="0"/>
                  <a:t/>
                </a:r>
                <a:br>
                  <a:rPr lang="en-US" sz="1000" b="1" i="1" u="sng" dirty="0" smtClean="0"/>
                </a:br>
                <a:r>
                  <a:rPr lang="en-US" sz="1000" b="1" i="1" u="sng" dirty="0"/>
                  <a:t/>
                </a:r>
                <a:br>
                  <a:rPr lang="en-US" sz="1000" b="1" i="1" u="sng" dirty="0"/>
                </a:br>
                <a:r>
                  <a:rPr lang="en-US" sz="1000" b="1" i="1" u="sng" dirty="0" smtClean="0"/>
                  <a:t/>
                </a:r>
                <a:br>
                  <a:rPr lang="en-US" sz="1000" b="1" i="1" u="sng" dirty="0" smtClean="0"/>
                </a:br>
                <a:r>
                  <a:rPr lang="ru-RU" sz="2400" b="1" i="1" dirty="0" smtClean="0"/>
                  <a:t> </a:t>
                </a:r>
                <a:r>
                  <a:rPr lang="ru-RU" sz="2400" dirty="0"/>
                  <a:t>Пусть дан многочлен </a:t>
                </a:r>
                <a:r>
                  <a:rPr lang="en-US" sz="2400" b="1" i="1" dirty="0"/>
                  <a:t>y</a:t>
                </a:r>
                <a:r>
                  <a:rPr lang="ru-RU" sz="2400" b="1" i="1" dirty="0"/>
                  <a:t>=</a:t>
                </a:r>
                <a:r>
                  <a:rPr lang="en-US" sz="2400" b="1" i="1" dirty="0"/>
                  <a:t>ax</a:t>
                </a:r>
                <a:r>
                  <a:rPr lang="ru-RU" sz="2400" b="1" i="1" baseline="30000" dirty="0" smtClean="0"/>
                  <a:t>3</a:t>
                </a:r>
                <a:r>
                  <a:rPr lang="ru-RU" sz="2400" b="1" i="1" dirty="0" smtClean="0"/>
                  <a:t>+</a:t>
                </a:r>
                <a:r>
                  <a:rPr lang="en-US" sz="2400" b="1" i="1" dirty="0" err="1" smtClean="0"/>
                  <a:t>bx</a:t>
                </a:r>
                <a:r>
                  <a:rPr lang="ru-RU" sz="2400" b="1" i="1" baseline="30000" dirty="0"/>
                  <a:t>2</a:t>
                </a:r>
                <a:r>
                  <a:rPr lang="ru-RU" sz="2400" b="1" i="1" dirty="0"/>
                  <a:t>+</a:t>
                </a:r>
                <a:r>
                  <a:rPr lang="en-US" sz="2400" b="1" i="1" dirty="0"/>
                  <a:t>cx</a:t>
                </a:r>
                <a:r>
                  <a:rPr lang="ru-RU" sz="2400" b="1" i="1" dirty="0"/>
                  <a:t>+</a:t>
                </a:r>
                <a:r>
                  <a:rPr lang="en-US" sz="2400" b="1" i="1" dirty="0"/>
                  <a:t>d </a:t>
                </a:r>
                <a:r>
                  <a:rPr lang="ru-RU" sz="2400" b="1" i="1" dirty="0"/>
                  <a:t>(</a:t>
                </a:r>
                <a:r>
                  <a:rPr lang="ru-RU" sz="2400" b="1" i="1" dirty="0" smtClean="0"/>
                  <a:t>а≠</a:t>
                </a:r>
                <a:r>
                  <a:rPr lang="en-US" sz="2400" b="1" i="1" dirty="0" smtClean="0"/>
                  <a:t>0</a:t>
                </a:r>
                <a:r>
                  <a:rPr lang="ru-RU" sz="2400" b="1" i="1" dirty="0" smtClean="0"/>
                  <a:t>) </a:t>
                </a:r>
                <a:r>
                  <a:rPr lang="ru-RU" sz="2400" dirty="0"/>
                  <a:t>и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ru-RU" sz="2400" b="1" i="1" dirty="0" smtClean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400" b="1" i="1" dirty="0" smtClean="0"/>
                  <a:t> </a:t>
                </a:r>
                <a:r>
                  <a:rPr lang="ru-RU" sz="2400" dirty="0" smtClean="0"/>
                  <a:t>его </a:t>
                </a:r>
                <a:r>
                  <a:rPr lang="ru-RU" sz="2400" dirty="0"/>
                  <a:t>действительный корень. 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ru-RU" sz="2400" dirty="0" smtClean="0"/>
                  <a:t>Тогда </a:t>
                </a:r>
                <a:r>
                  <a:rPr lang="en-US" sz="2400" b="1" i="1" dirty="0"/>
                  <a:t>ax</a:t>
                </a:r>
                <a:r>
                  <a:rPr lang="ru-RU" sz="2400" b="1" i="1" baseline="30000" dirty="0" smtClean="0"/>
                  <a:t>3</a:t>
                </a:r>
                <a:r>
                  <a:rPr lang="ru-RU" sz="2400" b="1" i="1" dirty="0" smtClean="0"/>
                  <a:t>+</a:t>
                </a:r>
                <a:r>
                  <a:rPr lang="en-US" sz="2400" b="1" i="1" dirty="0" err="1" smtClean="0"/>
                  <a:t>bx</a:t>
                </a:r>
                <a:r>
                  <a:rPr lang="ru-RU" sz="2400" b="1" i="1" baseline="30000" dirty="0"/>
                  <a:t>2</a:t>
                </a:r>
                <a:r>
                  <a:rPr lang="ru-RU" sz="2400" b="1" i="1" dirty="0"/>
                  <a:t>+</a:t>
                </a:r>
                <a:r>
                  <a:rPr lang="en-US" sz="2400" b="1" i="1" dirty="0"/>
                  <a:t>cx</a:t>
                </a:r>
                <a:r>
                  <a:rPr lang="ru-RU" sz="2400" b="1" i="1" dirty="0"/>
                  <a:t>+</a:t>
                </a:r>
                <a:r>
                  <a:rPr lang="en-US" sz="2400" b="1" i="1" dirty="0" smtClean="0"/>
                  <a:t>d </a:t>
                </a:r>
                <a:r>
                  <a:rPr lang="ru-RU" sz="2400" b="1" i="1" dirty="0" smtClean="0"/>
                  <a:t>=</a:t>
                </a:r>
                <a:r>
                  <a:rPr lang="en-US" sz="2400" b="1" i="1" dirty="0" smtClean="0"/>
                  <a:t/>
                </a:r>
                <a:br>
                  <a:rPr lang="en-US" sz="2400" b="1" i="1" dirty="0" smtClean="0"/>
                </a:br>
                <a:r>
                  <a:rPr lang="en-US" sz="2400" b="1" i="1" dirty="0" smtClean="0"/>
                  <a:t>=</a:t>
                </a:r>
                <a:r>
                  <a:rPr lang="ru-RU" sz="2400" b="1" i="1" dirty="0" smtClean="0"/>
                  <a:t>а</a:t>
                </a:r>
                <a:r>
                  <a:rPr lang="ru-RU" sz="2400" b="1" i="1" dirty="0"/>
                  <a:t>( х-</a:t>
                </a:r>
                <a:r>
                  <a:rPr lang="en-US" sz="2400" b="1" i="1" dirty="0"/>
                  <a:t>x</a:t>
                </a:r>
                <a:r>
                  <a:rPr lang="ru-RU" sz="2400" b="1" i="1" baseline="-25000" dirty="0"/>
                  <a:t>0</a:t>
                </a:r>
                <a:r>
                  <a:rPr lang="ru-RU" sz="2400" b="1" i="1" dirty="0"/>
                  <a:t>)(</a:t>
                </a:r>
                <a:r>
                  <a:rPr lang="en-US" sz="2400" b="1" i="1" dirty="0"/>
                  <a:t>x</a:t>
                </a:r>
                <a:r>
                  <a:rPr lang="ru-RU" sz="2400" b="1" i="1" baseline="30000" dirty="0"/>
                  <a:t>2</a:t>
                </a:r>
                <a:r>
                  <a:rPr lang="ru-RU" sz="2400" b="1" i="1" dirty="0"/>
                  <a:t>+</a:t>
                </a:r>
                <a:r>
                  <a:rPr lang="en-US" sz="2400" b="1" i="1" dirty="0" smtClean="0"/>
                  <a:t>px</a:t>
                </a:r>
                <a:r>
                  <a:rPr lang="ru-RU" sz="2400" b="1" i="1" dirty="0"/>
                  <a:t>+</a:t>
                </a:r>
                <a:r>
                  <a:rPr lang="en-US" sz="2400" b="1" i="1" dirty="0"/>
                  <a:t>q</a:t>
                </a:r>
                <a:r>
                  <a:rPr lang="ru-RU" sz="2400" b="1" i="1" dirty="0"/>
                  <a:t>) </a:t>
                </a:r>
                <a:r>
                  <a:rPr lang="ru-RU" sz="2400" dirty="0" smtClean="0"/>
                  <a:t>где</a:t>
                </a:r>
                <a:r>
                  <a:rPr lang="en-US" sz="2400" dirty="0"/>
                  <a:t> </a:t>
                </a:r>
                <a:r>
                  <a:rPr lang="en-US" sz="2400" b="1" i="1" dirty="0" smtClean="0"/>
                  <a:t>P</a:t>
                </a:r>
                <a:r>
                  <a:rPr lang="ru-RU" sz="2400" dirty="0" smtClean="0"/>
                  <a:t>, </a:t>
                </a:r>
                <a:r>
                  <a:rPr lang="en-US" sz="2400" b="1" i="1" dirty="0" smtClean="0"/>
                  <a:t>q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b="1" i="1" dirty="0" smtClean="0"/>
                  <a:t>R</a:t>
                </a:r>
                <a:r>
                  <a:rPr lang="ru-RU" sz="2400" dirty="0"/>
                  <a:t/>
                </a:r>
                <a:br>
                  <a:rPr lang="ru-RU" sz="2400" dirty="0"/>
                </a:br>
                <a:endParaRPr lang="ru-RU" sz="2400" dirty="0"/>
              </a:p>
            </p:txBody>
          </p:sp>
        </mc:Choice>
        <mc:Fallback>
          <p:sp>
            <p:nvSpPr>
              <p:cNvPr id="4" name="Заголовок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19125" y="714375"/>
                <a:ext cx="5667375" cy="5372100"/>
              </a:xfrm>
              <a:blipFill rotWithShape="1">
                <a:blip r:embed="rId2"/>
                <a:stretch>
                  <a:fillRect l="-17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419744" y="990600"/>
            <a:ext cx="5896081" cy="846438"/>
          </a:xfrm>
        </p:spPr>
        <p:txBody>
          <a:bodyPr/>
          <a:lstStyle/>
          <a:p>
            <a:r>
              <a:rPr lang="ru-RU" b="1" dirty="0" smtClean="0"/>
              <a:t>                  </a:t>
            </a:r>
            <a:r>
              <a:rPr lang="ru-RU" b="1" u="sng" dirty="0" smtClean="0"/>
              <a:t>ДОКАЗАТЕЛЬСТВО</a:t>
            </a:r>
          </a:p>
          <a:p>
            <a:endParaRPr lang="ru-RU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730313" y="2088609"/>
                <a:ext cx="4926228" cy="31831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Так как </a:t>
                </a:r>
                <a:r>
                  <a:rPr lang="en-US" sz="2000" b="1" spc="-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2000" b="1" spc="-10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 </a:t>
                </a:r>
                <a:r>
                  <a:rPr lang="ru-R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корень многочлена то </a:t>
                </a:r>
                <a:endParaRPr lang="ru-RU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US" sz="2000" b="1" spc="-1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ru-RU" sz="2000" b="1" spc="-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х</a:t>
                </a:r>
                <a:r>
                  <a:rPr lang="ru-RU" sz="2000" b="1" spc="-10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2000" b="1" spc="-1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+вх</a:t>
                </a:r>
                <a:r>
                  <a:rPr lang="ru-RU" b="1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b="1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</a:t>
                </a:r>
                <a:r>
                  <a:rPr lang="en-US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cx</a:t>
                </a:r>
                <a:r>
                  <a:rPr lang="ru-RU" b="1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=0</a:t>
                </a:r>
                <a:endParaRPr lang="ru-RU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а х </a:t>
                </a:r>
                <a:r>
                  <a:rPr lang="ru-RU" b="1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+в х</a:t>
                </a:r>
                <a:r>
                  <a:rPr lang="ru-RU" b="1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+с </a:t>
                </a:r>
                <a:r>
                  <a:rPr lang="en-US" b="1" i="1" spc="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b="1" i="1" spc="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b="1" i="1" spc="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ru-RU" b="1" i="1" spc="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-(</a:t>
                </a:r>
                <a:r>
                  <a:rPr lang="en-US" b="1" i="1" spc="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ax</a:t>
                </a:r>
                <a:r>
                  <a:rPr lang="ru-RU" b="1" i="1" spc="20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b="1" i="1" spc="2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+в х</a:t>
                </a:r>
                <a:r>
                  <a:rPr lang="ru-RU" b="1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b="1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+с </a:t>
                </a:r>
                <a:r>
                  <a:rPr lang="en-US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)=а(х </a:t>
                </a:r>
                <a:r>
                  <a:rPr lang="ru-RU" b="1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 х</a:t>
                </a:r>
                <a:r>
                  <a:rPr lang="ru-RU" b="1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b="1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)+в(х </a:t>
                </a:r>
                <a:r>
                  <a:rPr lang="ru-RU" b="1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 х</a:t>
                </a:r>
                <a:r>
                  <a:rPr lang="ru-RU" b="1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b="1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)+</a:t>
                </a:r>
                <a:r>
                  <a:rPr lang="en-US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(х- </a:t>
                </a:r>
                <a:r>
                  <a:rPr lang="en-US" sz="1600" b="1" i="1" cap="small" spc="5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1600" b="1" i="1" cap="small" spc="5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1600" b="1" i="1" cap="small" spc="5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=а(</a:t>
                </a:r>
                <a:r>
                  <a:rPr lang="en-US" sz="1600" b="1" i="1" cap="small" spc="5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1600" b="1" i="1" cap="small" spc="5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n-US" sz="1600" b="1" i="1" cap="small" spc="5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1600" b="1" i="1" cap="small" spc="5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1600" b="1" i="1" cap="small" spc="5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)(</a:t>
                </a:r>
                <a:r>
                  <a:rPr lang="en-US" sz="1600" b="1" i="1" cap="small" spc="5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1600" b="1" i="1" cap="small" spc="5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1600" b="1" i="1" cap="small" spc="5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1600" b="1" i="1" cap="small" spc="5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xx</a:t>
                </a:r>
                <a:r>
                  <a:rPr lang="ru-RU" sz="1600" b="1" i="1" cap="small" spc="5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1600" b="1" i="1" cap="small" spc="5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 х</a:t>
                </a:r>
                <a:r>
                  <a:rPr lang="ru-RU" sz="1600" b="1" i="1" cap="small" spc="5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1600" b="1" i="1" spc="-5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1600" b="1" i="1" spc="-5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i="1" spc="-50"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1600" b="1" i="1" spc="-5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num>
                      <m:den>
                        <m:r>
                          <a:rPr lang="ru-RU" sz="1600" b="1" i="1" spc="-5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1600" b="1" i="1" spc="-5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1600" b="1" i="1" spc="-5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i="1" spc="-50"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600" b="1" i="1" spc="-5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1600" b="1" i="1" spc="-5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1600" b="1" i="1" spc="-5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1600" b="1" i="1" spc="-5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i="1" spc="-50" baseline="-25000"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600" b="1" i="1" spc="-50" baseline="-250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𝑪</m:t>
                        </m:r>
                      </m:num>
                      <m:den>
                        <m:r>
                          <a:rPr lang="en-US" sz="1600" b="1" i="1" spc="-50" baseline="-250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𝑸</m:t>
                        </m:r>
                      </m:den>
                    </m:f>
                  </m:oMath>
                </a14:m>
                <a:r>
                  <a:rPr lang="ru-RU" sz="1600" b="1" i="1" spc="-5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)=</a:t>
                </a:r>
                <a:r>
                  <a:rPr lang="ru-RU" sz="1600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а( х-х</a:t>
                </a:r>
                <a:r>
                  <a:rPr lang="ru-RU" sz="1600" b="1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1600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)(х</a:t>
                </a:r>
                <a:r>
                  <a:rPr lang="ru-RU" sz="1600" b="1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1600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+(х</a:t>
                </a:r>
                <a:r>
                  <a:rPr lang="ru-RU" sz="1600" b="1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1600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i="1"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num>
                      <m:den>
                        <m:r>
                          <a:rPr lang="ru-RU" sz="1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ru-RU" sz="1600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))х+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х</a:t>
                </a:r>
                <a:r>
                  <a:rPr lang="ru-RU" b="1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b="1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num>
                      <m:den>
                        <m:r>
                          <a:rPr lang="ru-RU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b="1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b="1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baseline="30000"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1" i="1" baseline="300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𝒄</m:t>
                        </m:r>
                      </m:num>
                      <m:den>
                        <m:r>
                          <a:rPr lang="ru-RU" b="1" i="1" baseline="300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).а(</a:t>
                </a:r>
                <a:r>
                  <a:rPr lang="en-US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n-US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b="1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)(</a:t>
                </a:r>
                <a:r>
                  <a:rPr lang="en-US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b="1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px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), </a:t>
                </a:r>
                <a:r>
                  <a:rPr lang="ru-RU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р= х</a:t>
                </a:r>
                <a:r>
                  <a:rPr lang="ru-RU" b="1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    </a:t>
                </a:r>
                <a:r>
                  <a:rPr lang="en-US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х</a:t>
                </a:r>
                <a:r>
                  <a:rPr lang="ru-RU" b="1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b="1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num>
                      <m:den>
                        <m:r>
                          <a:rPr lang="ru-RU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b="1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b="1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b="1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baseline="-25000"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1" i="1" baseline="-250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num>
                      <m:den>
                        <m:r>
                          <a:rPr lang="ru-RU" b="1" i="1" baseline="-250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𝒒</m:t>
                        </m:r>
                      </m:den>
                    </m:f>
                  </m:oMath>
                </a14:m>
                <a:r>
                  <a:rPr lang="en-US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b="1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baseline="-25000">
                            <a:effectLst/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1" i="1" baseline="-250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𝒄</m:t>
                        </m:r>
                      </m:num>
                      <m:den>
                        <m:r>
                          <a:rPr lang="ru-RU" b="1" i="1" baseline="-250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endParaRPr lang="ru-RU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0313" y="2088609"/>
                <a:ext cx="4926228" cy="3183179"/>
              </a:xfrm>
              <a:prstGeom prst="rect">
                <a:avLst/>
              </a:prstGeom>
              <a:blipFill rotWithShape="0">
                <a:blip r:embed="rId3"/>
                <a:stretch>
                  <a:fillRect l="-1238" b="-5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839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4"/>
              <p:cNvSpPr>
                <a:spLocks noGrp="1"/>
              </p:cNvSpPr>
              <p:nvPr>
                <p:ph type="ctrTitle"/>
              </p:nvPr>
            </p:nvSpPr>
            <p:spPr>
              <a:xfrm>
                <a:off x="542926" y="486032"/>
                <a:ext cx="9441333" cy="4399006"/>
              </a:xfr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indent="450850" algn="ctr">
                  <a:lnSpc>
                    <a:spcPct val="150000"/>
                  </a:lnSpc>
                  <a:spcBef>
                    <a:spcPts val="360"/>
                  </a:spcBef>
                  <a:spcAft>
                    <a:spcPts val="0"/>
                  </a:spcAft>
                </a:pPr>
                <a:r>
                  <a:rPr lang="ru-RU" sz="2800" b="1" i="1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ru-RU" sz="2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ax</a:t>
                </a:r>
                <a:r>
                  <a:rPr lang="ru-RU" sz="2800" b="1" i="1" baseline="300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ru-RU" sz="2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2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ex</a:t>
                </a:r>
                <a:r>
                  <a:rPr lang="ru-RU" sz="2800" b="1" i="1" baseline="300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2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2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cx</a:t>
                </a:r>
                <a:r>
                  <a:rPr lang="ru-RU" sz="2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2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2800" i="1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ru-RU" sz="2800" i="1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2800" i="1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1800" i="1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Для этого применяем теорему</a:t>
                </a:r>
                <a:r>
                  <a:rPr lang="ru-RU" sz="2000" b="1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  </a:t>
                </a:r>
                <a:br>
                  <a:rPr lang="ru-RU" sz="2000" b="1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2000" b="1" i="1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ах</a:t>
                </a:r>
                <a:r>
                  <a:rPr lang="ru-RU" sz="2000" b="1" i="1" baseline="30000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ru-RU" sz="2000" b="1" i="1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+вх</a:t>
                </a:r>
                <a:r>
                  <a:rPr lang="ru-RU" sz="2000" b="1" i="1" baseline="30000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2000" b="1" i="1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+сх </a:t>
                </a:r>
                <a:r>
                  <a:rPr lang="ru-RU" sz="20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20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ru-RU" sz="20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а(</a:t>
                </a:r>
                <a:r>
                  <a:rPr lang="en-US" sz="20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20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n-US" sz="20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xo</a:t>
                </a:r>
                <a:r>
                  <a:rPr lang="ru-RU" sz="20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)(</a:t>
                </a:r>
                <a:r>
                  <a:rPr lang="en-US" sz="20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2000" b="1" i="1" baseline="300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20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20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px</a:t>
                </a:r>
                <a:r>
                  <a:rPr lang="ru-RU" sz="20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20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ru-RU" sz="20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),</a:t>
                </a:r>
                <a:r>
                  <a:rPr lang="ru-RU" sz="1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/>
                </a:r>
                <a:br>
                  <a:rPr lang="ru-RU" sz="1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</a:br>
                <a:r>
                  <a:rPr lang="en-US" sz="1800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1800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1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Тогда 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у=а( х-х</a:t>
                </a:r>
                <a:r>
                  <a:rPr lang="ru-RU" sz="1800" b="1" i="1" baseline="-250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)( х-х</a:t>
                </a:r>
                <a:r>
                  <a:rPr lang="ru-RU" sz="1800" b="1" i="1" baseline="-250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ru-RU" sz="1800" b="1" i="1" baseline="300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=а(х-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b="1" i="1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800" b="1" i="1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ru-RU" sz="1800" b="1" i="1" baseline="300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ru-RU" sz="1800" b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/>
                </a:r>
                <a:br>
                  <a:rPr lang="ru-RU" sz="1800" b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</a:br>
                <a:r>
                  <a:rPr lang="ru-RU" sz="1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В этих случаях функция не имеет экстремума.</a:t>
                </a:r>
                <a:r>
                  <a:rPr lang="ru-RU" sz="1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/>
                </a:r>
                <a:br>
                  <a:rPr lang="ru-RU" sz="1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</a:br>
                <a:r>
                  <a:rPr lang="ru-RU" sz="1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Только в одном случае функция не меняет знака при переходе через</a:t>
                </a:r>
                <a:r>
                  <a:rPr lang="en-US" sz="1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b="1" i="1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800" b="1" i="1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1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когда</a:t>
                </a:r>
                <a:r>
                  <a:rPr lang="en-US" sz="1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b="1" i="1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800" b="1" i="1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ru-RU" sz="1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однократный корень трехчлена </a:t>
                </a:r>
                <a:r>
                  <a:rPr lang="en-US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1800" b="1" i="1" baseline="300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px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1800" b="1" i="1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1800" b="1" i="1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1800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В </a:t>
                </a:r>
                <a:r>
                  <a:rPr lang="ru-RU" sz="1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этом случае </a:t>
                </a:r>
                <a:r>
                  <a:rPr lang="en-US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1800" b="1" i="1" baseline="300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px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(х-х</a:t>
                </a:r>
                <a:r>
                  <a:rPr lang="ru-RU" sz="1800" b="1" i="1" baseline="-250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)(</a:t>
                </a:r>
                <a:r>
                  <a:rPr lang="en-US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n-US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), </a:t>
                </a:r>
                <a:r>
                  <a:rPr lang="ru-RU" sz="1800" b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и</a:t>
                </a:r>
                <a:r>
                  <a:rPr lang="en-US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у=а(х-х</a:t>
                </a:r>
                <a:r>
                  <a:rPr lang="ru-RU" sz="1800" b="1" i="1" baseline="-250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ru-RU" sz="1800" b="1" i="1" baseline="300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n-US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ru-RU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), х≠</a:t>
                </a:r>
                <a:r>
                  <a:rPr lang="en-US" sz="1800" b="1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d.</a:t>
                </a:r>
                <a:r>
                  <a:rPr lang="en-US" sz="1800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1800" i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u-RU" sz="18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5" name="Заголовок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542926" y="486032"/>
                <a:ext cx="9441333" cy="4399006"/>
              </a:xfrm>
              <a:blipFill rotWithShape="0">
                <a:blip r:embed="rId2"/>
                <a:stretch>
                  <a:fillRect t="-13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231155" y="5301255"/>
            <a:ext cx="8825658" cy="861420"/>
          </a:xfrm>
        </p:spPr>
        <p:txBody>
          <a:bodyPr>
            <a:normAutofit lnSpcReduction="10000"/>
          </a:bodyPr>
          <a:lstStyle/>
          <a:p>
            <a:r>
              <a:rPr lang="ru-RU" b="1" spc="-100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r>
              <a:rPr lang="ru-RU" b="1" spc="-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Корень многочлена третьей степени является его точкой экстремума тогда и только тогда, когда этот корень двукратный. Обобщим это утверждение</a:t>
            </a: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585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3082" y="973668"/>
            <a:ext cx="9463286" cy="706964"/>
          </a:xfrm>
        </p:spPr>
        <p:txBody>
          <a:bodyPr/>
          <a:lstStyle/>
          <a:p>
            <a:pPr algn="ctr"/>
            <a:r>
              <a:rPr lang="ru-RU" b="1" i="1" u="sng" dirty="0"/>
              <a:t>Рассмотрим пример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Исследовать   </a:t>
            </a:r>
            <a:r>
              <a:rPr lang="ru-RU" sz="3600" dirty="0"/>
              <a:t>на   экстремум   функцию   </a:t>
            </a:r>
            <a:r>
              <a:rPr lang="ru-RU" sz="4000" b="1" i="1" dirty="0"/>
              <a:t>у=2х </a:t>
            </a:r>
            <a:r>
              <a:rPr lang="ru-RU" sz="4000" b="1" i="1" baseline="30000" dirty="0"/>
              <a:t>3</a:t>
            </a:r>
            <a:r>
              <a:rPr lang="ru-RU" sz="4000" b="1" i="1" dirty="0"/>
              <a:t>-15х</a:t>
            </a:r>
            <a:r>
              <a:rPr lang="ru-RU" sz="4000" b="1" i="1" baseline="30000" dirty="0"/>
              <a:t>2</a:t>
            </a:r>
            <a:r>
              <a:rPr lang="ru-RU" sz="4000" b="1" i="1" dirty="0"/>
              <a:t>+36х+6   </a:t>
            </a:r>
            <a:r>
              <a:rPr lang="ru-RU" sz="3600" dirty="0"/>
              <a:t>и построить ее график </a:t>
            </a:r>
          </a:p>
        </p:txBody>
      </p:sp>
    </p:spTree>
    <p:extLst>
      <p:ext uri="{BB962C8B-B14F-4D97-AF65-F5344CB8AC3E}">
        <p14:creationId xmlns:p14="http://schemas.microsoft.com/office/powerpoint/2010/main" val="216007009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417</TotalTime>
  <Words>762</Words>
  <Application>Microsoft Office PowerPoint</Application>
  <PresentationFormat>Произвольный</PresentationFormat>
  <Paragraphs>75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HDOfficeLightV0</vt:lpstr>
      <vt:lpstr>Ион (конференц-зал)</vt:lpstr>
      <vt:lpstr>“ОБ ОДНОМ СПОСОБЕ НАХОЖДЕНИЯ ЭКСТРЕМУМА МНОГОЧЛЕНА ТРЕТЬЕЙ СТЕПЕНИ ”</vt:lpstr>
      <vt:lpstr>         Экстре́мум</vt:lpstr>
      <vt:lpstr>у=ах2+bх+с (а≠0)</vt:lpstr>
      <vt:lpstr>y=ax2+bx+c=a(x-x1)(x-x2)</vt:lpstr>
      <vt:lpstr>                Теорема 1.   Для того чтобы х=х0 была точкой экстремума функции у=ах2+bх+с, необходимо и достаточно, чтобы существовало такое число к, при котором многочлен ах2+bх+с-к имеет двукратный корень х=х0 </vt:lpstr>
      <vt:lpstr>ПРИМЕР:</vt:lpstr>
      <vt:lpstr>                                   Теорема 2.      Пусть дан многочлен y=ax3+bx2+cx+d (а≠0) и x=x_0 его действительный корень.  Тогда ax3+bx2+cx+d = =а( х-x0)(x2+px+q) где P, q∈R </vt:lpstr>
      <vt:lpstr> y=ax3+ex2+cx+a.  Для этого применяем теорему2   ах3+вх2+сх +a= а(x- xo)(x2+px+q),  Тогда у=а( х-х0)( х-х0) 2=а(х-x_0)3 В этих случаях функция не имеет экстремума. Только в одном случае функция не меняет знака при переходе через x=x_0 , когда x=x_0 однократный корень трехчлена x2+px+q.  В этом случае x2+px+q= (х-х0)(x-d), и у=а(х-х0)2(x-d), х≠d. </vt:lpstr>
      <vt:lpstr>Рассмотрим пример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“Точки экстремума многочлена третьей степени”</dc:title>
  <dc:creator>RUSLAN</dc:creator>
  <cp:lastModifiedBy>эльмира</cp:lastModifiedBy>
  <cp:revision>26</cp:revision>
  <dcterms:created xsi:type="dcterms:W3CDTF">2017-10-07T16:08:11Z</dcterms:created>
  <dcterms:modified xsi:type="dcterms:W3CDTF">2017-11-07T05:32:57Z</dcterms:modified>
</cp:coreProperties>
</file>